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2" r:id="rId7"/>
    <p:sldId id="263" r:id="rId8"/>
    <p:sldId id="265" r:id="rId9"/>
    <p:sldId id="266" r:id="rId10"/>
    <p:sldId id="267" r:id="rId11"/>
    <p:sldId id="270" r:id="rId12"/>
    <p:sldId id="271" r:id="rId13"/>
    <p:sldId id="272" r:id="rId14"/>
    <p:sldId id="268" r:id="rId15"/>
    <p:sldId id="274" r:id="rId16"/>
    <p:sldId id="273" r:id="rId17"/>
    <p:sldId id="275" r:id="rId18"/>
    <p:sldId id="276"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392"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4DC3CE-D15C-4B63-8312-EBF51740C9D1}" type="doc">
      <dgm:prSet loTypeId="urn:microsoft.com/office/officeart/2009/layout/ReverseList" loCatId="relationship" qsTypeId="urn:microsoft.com/office/officeart/2005/8/quickstyle/simple4" qsCatId="simple" csTypeId="urn:microsoft.com/office/officeart/2005/8/colors/colorful5" csCatId="colorful" phldr="1"/>
      <dgm:spPr/>
      <dgm:t>
        <a:bodyPr/>
        <a:lstStyle/>
        <a:p>
          <a:endParaRPr lang="en-US"/>
        </a:p>
      </dgm:t>
    </dgm:pt>
    <dgm:pt modelId="{DC866312-E36D-4567-8CD6-C69891099FB2}">
      <dgm:prSet phldrT="[Text]" custT="1"/>
      <dgm:spPr/>
      <dgm:t>
        <a:bodyPr/>
        <a:lstStyle/>
        <a:p>
          <a:pPr algn="l"/>
          <a:r>
            <a:rPr lang="vi-VN" sz="2200" b="1" dirty="0" smtClean="0">
              <a:solidFill>
                <a:srgbClr val="C00000"/>
              </a:solidFill>
              <a:latin typeface="Times New Roman" pitchFamily="18" charset="0"/>
              <a:cs typeface="Times New Roman" pitchFamily="18" charset="0"/>
            </a:rPr>
            <a:t>Nhận thức </a:t>
          </a:r>
          <a:r>
            <a:rPr lang="vi-VN" sz="2200" b="0" dirty="0" smtClean="0">
              <a:latin typeface="Times New Roman" pitchFamily="18" charset="0"/>
              <a:cs typeface="Times New Roman" pitchFamily="18" charset="0"/>
            </a:rPr>
            <a:t>ngay từ đầu phải xuất phát từ thực tiễn và do thực tiễn quy định</a:t>
          </a:r>
          <a:endParaRPr lang="en-US" sz="2200" b="0" dirty="0">
            <a:latin typeface="Times New Roman" pitchFamily="18" charset="0"/>
            <a:cs typeface="Times New Roman" pitchFamily="18" charset="0"/>
          </a:endParaRPr>
        </a:p>
      </dgm:t>
    </dgm:pt>
    <dgm:pt modelId="{2B7F669E-4345-4A8D-8ED6-FF0F3C57A096}" type="parTrans" cxnId="{D6F24B7C-3A29-43F1-87B7-4901F8AC8738}">
      <dgm:prSet/>
      <dgm:spPr/>
      <dgm:t>
        <a:bodyPr/>
        <a:lstStyle/>
        <a:p>
          <a:endParaRPr lang="en-US"/>
        </a:p>
      </dgm:t>
    </dgm:pt>
    <dgm:pt modelId="{EAB9C25D-5E09-4083-AEC3-1904855C5095}" type="sibTrans" cxnId="{D6F24B7C-3A29-43F1-87B7-4901F8AC8738}">
      <dgm:prSet/>
      <dgm:spPr/>
      <dgm:t>
        <a:bodyPr/>
        <a:lstStyle/>
        <a:p>
          <a:endParaRPr lang="en-US"/>
        </a:p>
      </dgm:t>
    </dgm:pt>
    <dgm:pt modelId="{54FCC5D9-C22A-47A6-AE2F-667E7A892553}">
      <dgm:prSet phldrT="[Text]" custT="1"/>
      <dgm:spPr/>
      <dgm:t>
        <a:bodyPr/>
        <a:lstStyle/>
        <a:p>
          <a:r>
            <a:rPr lang="vi-VN" sz="2200" b="1" dirty="0" smtClean="0">
              <a:solidFill>
                <a:srgbClr val="C00000"/>
              </a:solidFill>
              <a:latin typeface="Times New Roman" pitchFamily="18" charset="0"/>
              <a:cs typeface="Times New Roman" pitchFamily="18" charset="0"/>
            </a:rPr>
            <a:t>Thực tiễn </a:t>
          </a:r>
          <a:r>
            <a:rPr lang="vi-VN" sz="2200" dirty="0" smtClean="0">
              <a:latin typeface="Times New Roman" pitchFamily="18" charset="0"/>
              <a:cs typeface="Times New Roman" pitchFamily="18" charset="0"/>
            </a:rPr>
            <a:t>còn đề ra nhu cầu, nhiệm vụ và phương hướng phát triển của nhận thức.</a:t>
          </a:r>
          <a:endParaRPr lang="en-US" sz="2200" dirty="0">
            <a:latin typeface="Times New Roman" pitchFamily="18" charset="0"/>
            <a:cs typeface="Times New Roman" pitchFamily="18" charset="0"/>
          </a:endParaRPr>
        </a:p>
      </dgm:t>
    </dgm:pt>
    <dgm:pt modelId="{E1D2E2D2-E872-4C94-8C35-56F55721A0B8}" type="parTrans" cxnId="{1AEDA412-FBF9-47F8-9BC9-615AA06342AF}">
      <dgm:prSet/>
      <dgm:spPr/>
      <dgm:t>
        <a:bodyPr/>
        <a:lstStyle/>
        <a:p>
          <a:endParaRPr lang="en-US"/>
        </a:p>
      </dgm:t>
    </dgm:pt>
    <dgm:pt modelId="{20FB82C6-9ADB-4C73-9C10-EFE1CCF689F0}" type="sibTrans" cxnId="{1AEDA412-FBF9-47F8-9BC9-615AA06342AF}">
      <dgm:prSet/>
      <dgm:spPr/>
      <dgm:t>
        <a:bodyPr/>
        <a:lstStyle/>
        <a:p>
          <a:endParaRPr lang="en-US"/>
        </a:p>
      </dgm:t>
    </dgm:pt>
    <dgm:pt modelId="{973BD212-AE75-4890-8217-15526DA2FD1E}" type="pres">
      <dgm:prSet presAssocID="{FA4DC3CE-D15C-4B63-8312-EBF51740C9D1}" presName="Name0" presStyleCnt="0">
        <dgm:presLayoutVars>
          <dgm:chMax val="2"/>
          <dgm:chPref val="2"/>
          <dgm:animLvl val="lvl"/>
        </dgm:presLayoutVars>
      </dgm:prSet>
      <dgm:spPr/>
      <dgm:t>
        <a:bodyPr/>
        <a:lstStyle/>
        <a:p>
          <a:endParaRPr lang="en-US"/>
        </a:p>
      </dgm:t>
    </dgm:pt>
    <dgm:pt modelId="{35304732-5FA3-477D-9339-273DB30DEE77}" type="pres">
      <dgm:prSet presAssocID="{FA4DC3CE-D15C-4B63-8312-EBF51740C9D1}" presName="LeftText" presStyleLbl="revTx" presStyleIdx="0" presStyleCnt="0">
        <dgm:presLayoutVars>
          <dgm:bulletEnabled val="1"/>
        </dgm:presLayoutVars>
      </dgm:prSet>
      <dgm:spPr/>
      <dgm:t>
        <a:bodyPr/>
        <a:lstStyle/>
        <a:p>
          <a:endParaRPr lang="en-US"/>
        </a:p>
      </dgm:t>
    </dgm:pt>
    <dgm:pt modelId="{166F9E42-8724-4077-BB62-F0CB030E9034}" type="pres">
      <dgm:prSet presAssocID="{FA4DC3CE-D15C-4B63-8312-EBF51740C9D1}" presName="LeftNode" presStyleLbl="bgImgPlace1" presStyleIdx="0" presStyleCnt="2">
        <dgm:presLayoutVars>
          <dgm:chMax val="2"/>
          <dgm:chPref val="2"/>
        </dgm:presLayoutVars>
      </dgm:prSet>
      <dgm:spPr/>
      <dgm:t>
        <a:bodyPr/>
        <a:lstStyle/>
        <a:p>
          <a:endParaRPr lang="en-US"/>
        </a:p>
      </dgm:t>
    </dgm:pt>
    <dgm:pt modelId="{E7599A96-0D04-452B-BFDB-39C21F6FB453}" type="pres">
      <dgm:prSet presAssocID="{FA4DC3CE-D15C-4B63-8312-EBF51740C9D1}" presName="RightText" presStyleLbl="revTx" presStyleIdx="0" presStyleCnt="0">
        <dgm:presLayoutVars>
          <dgm:bulletEnabled val="1"/>
        </dgm:presLayoutVars>
      </dgm:prSet>
      <dgm:spPr/>
      <dgm:t>
        <a:bodyPr/>
        <a:lstStyle/>
        <a:p>
          <a:endParaRPr lang="en-US"/>
        </a:p>
      </dgm:t>
    </dgm:pt>
    <dgm:pt modelId="{5251164B-8BEC-4EDF-8543-9CEFD1423185}" type="pres">
      <dgm:prSet presAssocID="{FA4DC3CE-D15C-4B63-8312-EBF51740C9D1}" presName="RightNode" presStyleLbl="bgImgPlace1" presStyleIdx="1" presStyleCnt="2">
        <dgm:presLayoutVars>
          <dgm:chMax val="0"/>
          <dgm:chPref val="0"/>
        </dgm:presLayoutVars>
      </dgm:prSet>
      <dgm:spPr/>
      <dgm:t>
        <a:bodyPr/>
        <a:lstStyle/>
        <a:p>
          <a:endParaRPr lang="en-US"/>
        </a:p>
      </dgm:t>
    </dgm:pt>
    <dgm:pt modelId="{5A65D476-8EC1-4789-B1A9-6B6E71FE193B}" type="pres">
      <dgm:prSet presAssocID="{FA4DC3CE-D15C-4B63-8312-EBF51740C9D1}" presName="TopArrow" presStyleLbl="node1" presStyleIdx="0" presStyleCnt="2"/>
      <dgm:spPr/>
    </dgm:pt>
    <dgm:pt modelId="{6DCE2336-7068-4395-AB13-CBD89CEA09D1}" type="pres">
      <dgm:prSet presAssocID="{FA4DC3CE-D15C-4B63-8312-EBF51740C9D1}" presName="BottomArrow" presStyleLbl="node1" presStyleIdx="1" presStyleCnt="2"/>
      <dgm:spPr/>
    </dgm:pt>
  </dgm:ptLst>
  <dgm:cxnLst>
    <dgm:cxn modelId="{124B1D95-8C64-4E13-886B-45D2E87C8B37}" type="presOf" srcId="{54FCC5D9-C22A-47A6-AE2F-667E7A892553}" destId="{5251164B-8BEC-4EDF-8543-9CEFD1423185}" srcOrd="1" destOrd="0" presId="urn:microsoft.com/office/officeart/2009/layout/ReverseList"/>
    <dgm:cxn modelId="{005DE8F0-9AF8-4166-97DF-29B954F82A86}" type="presOf" srcId="{54FCC5D9-C22A-47A6-AE2F-667E7A892553}" destId="{E7599A96-0D04-452B-BFDB-39C21F6FB453}" srcOrd="0" destOrd="0" presId="urn:microsoft.com/office/officeart/2009/layout/ReverseList"/>
    <dgm:cxn modelId="{D6F24B7C-3A29-43F1-87B7-4901F8AC8738}" srcId="{FA4DC3CE-D15C-4B63-8312-EBF51740C9D1}" destId="{DC866312-E36D-4567-8CD6-C69891099FB2}" srcOrd="0" destOrd="0" parTransId="{2B7F669E-4345-4A8D-8ED6-FF0F3C57A096}" sibTransId="{EAB9C25D-5E09-4083-AEC3-1904855C5095}"/>
    <dgm:cxn modelId="{334F9BE8-4060-4EAF-86A4-E9A584D9DF37}" type="presOf" srcId="{DC866312-E36D-4567-8CD6-C69891099FB2}" destId="{35304732-5FA3-477D-9339-273DB30DEE77}" srcOrd="0" destOrd="0" presId="urn:microsoft.com/office/officeart/2009/layout/ReverseList"/>
    <dgm:cxn modelId="{1AEDA412-FBF9-47F8-9BC9-615AA06342AF}" srcId="{FA4DC3CE-D15C-4B63-8312-EBF51740C9D1}" destId="{54FCC5D9-C22A-47A6-AE2F-667E7A892553}" srcOrd="1" destOrd="0" parTransId="{E1D2E2D2-E872-4C94-8C35-56F55721A0B8}" sibTransId="{20FB82C6-9ADB-4C73-9C10-EFE1CCF689F0}"/>
    <dgm:cxn modelId="{93047AC6-D4E9-49A6-9945-FC6FAA927910}" type="presOf" srcId="{DC866312-E36D-4567-8CD6-C69891099FB2}" destId="{166F9E42-8724-4077-BB62-F0CB030E9034}" srcOrd="1" destOrd="0" presId="urn:microsoft.com/office/officeart/2009/layout/ReverseList"/>
    <dgm:cxn modelId="{D8D261A0-A537-4552-8709-4CEC14461311}" type="presOf" srcId="{FA4DC3CE-D15C-4B63-8312-EBF51740C9D1}" destId="{973BD212-AE75-4890-8217-15526DA2FD1E}" srcOrd="0" destOrd="0" presId="urn:microsoft.com/office/officeart/2009/layout/ReverseList"/>
    <dgm:cxn modelId="{26720FC8-9CC8-4BFC-8D6D-C6CF589C751A}" type="presParOf" srcId="{973BD212-AE75-4890-8217-15526DA2FD1E}" destId="{35304732-5FA3-477D-9339-273DB30DEE77}" srcOrd="0" destOrd="0" presId="urn:microsoft.com/office/officeart/2009/layout/ReverseList"/>
    <dgm:cxn modelId="{047A991F-2E69-4CAB-B206-EAF313EC5EB4}" type="presParOf" srcId="{973BD212-AE75-4890-8217-15526DA2FD1E}" destId="{166F9E42-8724-4077-BB62-F0CB030E9034}" srcOrd="1" destOrd="0" presId="urn:microsoft.com/office/officeart/2009/layout/ReverseList"/>
    <dgm:cxn modelId="{D64D278A-D8E9-4495-86F1-7BF15FE8AF1B}" type="presParOf" srcId="{973BD212-AE75-4890-8217-15526DA2FD1E}" destId="{E7599A96-0D04-452B-BFDB-39C21F6FB453}" srcOrd="2" destOrd="0" presId="urn:microsoft.com/office/officeart/2009/layout/ReverseList"/>
    <dgm:cxn modelId="{0AE69B6B-3EBD-423C-B3EA-6B60D02B0FE8}" type="presParOf" srcId="{973BD212-AE75-4890-8217-15526DA2FD1E}" destId="{5251164B-8BEC-4EDF-8543-9CEFD1423185}" srcOrd="3" destOrd="0" presId="urn:microsoft.com/office/officeart/2009/layout/ReverseList"/>
    <dgm:cxn modelId="{F0CC33B2-0371-4128-B072-5A621DC1B345}" type="presParOf" srcId="{973BD212-AE75-4890-8217-15526DA2FD1E}" destId="{5A65D476-8EC1-4789-B1A9-6B6E71FE193B}" srcOrd="4" destOrd="0" presId="urn:microsoft.com/office/officeart/2009/layout/ReverseList"/>
    <dgm:cxn modelId="{9A43A349-E580-4B74-A979-BA8A06FEEB54}" type="presParOf" srcId="{973BD212-AE75-4890-8217-15526DA2FD1E}" destId="{6DCE2336-7068-4395-AB13-CBD89CEA09D1}" srcOrd="5" destOrd="0" presId="urn:microsoft.com/office/officeart/2009/layout/ReverseList"/>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4A94A3-4139-4B65-818F-982EF53E0597}" type="doc">
      <dgm:prSet loTypeId="urn:microsoft.com/office/officeart/2005/8/layout/arrow6" loCatId="relationship" qsTypeId="urn:microsoft.com/office/officeart/2005/8/quickstyle/simple1" qsCatId="simple" csTypeId="urn:microsoft.com/office/officeart/2005/8/colors/accent1_2" csCatId="accent1" phldr="0"/>
      <dgm:spPr/>
      <dgm:t>
        <a:bodyPr/>
        <a:lstStyle/>
        <a:p>
          <a:endParaRPr lang="en-US"/>
        </a:p>
      </dgm:t>
    </dgm:pt>
    <dgm:pt modelId="{88CE4F9B-795D-4E86-980B-96A059378B97}">
      <dgm:prSet phldrT="[Text]" phldr="1"/>
      <dgm:spPr/>
      <dgm:t>
        <a:bodyPr/>
        <a:lstStyle/>
        <a:p>
          <a:endParaRPr lang="en-US"/>
        </a:p>
      </dgm:t>
    </dgm:pt>
    <dgm:pt modelId="{D25BCC29-78D7-49F9-85D7-4C2FED91F369}" type="parTrans" cxnId="{543BF051-DF16-452A-AF9E-C1D905F3275F}">
      <dgm:prSet/>
      <dgm:spPr/>
      <dgm:t>
        <a:bodyPr/>
        <a:lstStyle/>
        <a:p>
          <a:endParaRPr lang="en-US"/>
        </a:p>
      </dgm:t>
    </dgm:pt>
    <dgm:pt modelId="{11C3BD38-9518-4C85-880E-1F5CF0D2360D}" type="sibTrans" cxnId="{543BF051-DF16-452A-AF9E-C1D905F3275F}">
      <dgm:prSet/>
      <dgm:spPr/>
      <dgm:t>
        <a:bodyPr/>
        <a:lstStyle/>
        <a:p>
          <a:endParaRPr lang="en-US"/>
        </a:p>
      </dgm:t>
    </dgm:pt>
    <dgm:pt modelId="{8172333E-5983-4CB2-9FA0-92A1736F0545}">
      <dgm:prSet phldrT="[Text]" phldr="1"/>
      <dgm:spPr/>
      <dgm:t>
        <a:bodyPr/>
        <a:lstStyle/>
        <a:p>
          <a:endParaRPr lang="en-US"/>
        </a:p>
      </dgm:t>
    </dgm:pt>
    <dgm:pt modelId="{88420A7D-A84D-4160-B4CE-E1D165EB4CF0}" type="parTrans" cxnId="{03F3E5E1-EE7E-460A-A684-CEE3F006E269}">
      <dgm:prSet/>
      <dgm:spPr/>
      <dgm:t>
        <a:bodyPr/>
        <a:lstStyle/>
        <a:p>
          <a:endParaRPr lang="en-US"/>
        </a:p>
      </dgm:t>
    </dgm:pt>
    <dgm:pt modelId="{563A6408-BF67-4522-A201-8E61EA82FC2B}" type="sibTrans" cxnId="{03F3E5E1-EE7E-460A-A684-CEE3F006E269}">
      <dgm:prSet/>
      <dgm:spPr/>
      <dgm:t>
        <a:bodyPr/>
        <a:lstStyle/>
        <a:p>
          <a:endParaRPr lang="en-US"/>
        </a:p>
      </dgm:t>
    </dgm:pt>
    <dgm:pt modelId="{EA45F178-71C3-4932-8987-81F5B9C1F9CC}" type="pres">
      <dgm:prSet presAssocID="{7C4A94A3-4139-4B65-818F-982EF53E0597}" presName="compositeShape" presStyleCnt="0">
        <dgm:presLayoutVars>
          <dgm:chMax val="2"/>
          <dgm:dir/>
          <dgm:resizeHandles val="exact"/>
        </dgm:presLayoutVars>
      </dgm:prSet>
      <dgm:spPr/>
      <dgm:t>
        <a:bodyPr/>
        <a:lstStyle/>
        <a:p>
          <a:endParaRPr lang="en-US"/>
        </a:p>
      </dgm:t>
    </dgm:pt>
    <dgm:pt modelId="{D07D419D-69E7-4022-8877-B9EF98633975}" type="pres">
      <dgm:prSet presAssocID="{7C4A94A3-4139-4B65-818F-982EF53E0597}" presName="ribbon" presStyleLbl="node1" presStyleIdx="0" presStyleCnt="1"/>
      <dgm:spPr/>
    </dgm:pt>
    <dgm:pt modelId="{7585DFD2-1813-4791-98CB-9F1179F53F76}" type="pres">
      <dgm:prSet presAssocID="{7C4A94A3-4139-4B65-818F-982EF53E0597}" presName="leftArrowText" presStyleLbl="node1" presStyleIdx="0" presStyleCnt="1">
        <dgm:presLayoutVars>
          <dgm:chMax val="0"/>
          <dgm:bulletEnabled val="1"/>
        </dgm:presLayoutVars>
      </dgm:prSet>
      <dgm:spPr/>
      <dgm:t>
        <a:bodyPr/>
        <a:lstStyle/>
        <a:p>
          <a:endParaRPr lang="en-US"/>
        </a:p>
      </dgm:t>
    </dgm:pt>
    <dgm:pt modelId="{88621171-0C3C-4941-9D70-5C2454E439CD}" type="pres">
      <dgm:prSet presAssocID="{7C4A94A3-4139-4B65-818F-982EF53E0597}" presName="rightArrowText" presStyleLbl="node1" presStyleIdx="0" presStyleCnt="1">
        <dgm:presLayoutVars>
          <dgm:chMax val="0"/>
          <dgm:bulletEnabled val="1"/>
        </dgm:presLayoutVars>
      </dgm:prSet>
      <dgm:spPr/>
      <dgm:t>
        <a:bodyPr/>
        <a:lstStyle/>
        <a:p>
          <a:endParaRPr lang="en-US"/>
        </a:p>
      </dgm:t>
    </dgm:pt>
  </dgm:ptLst>
  <dgm:cxnLst>
    <dgm:cxn modelId="{0C26F16E-7145-41C5-8BF0-1A7842C5E7A8}" type="presOf" srcId="{88CE4F9B-795D-4E86-980B-96A059378B97}" destId="{7585DFD2-1813-4791-98CB-9F1179F53F76}" srcOrd="0" destOrd="0" presId="urn:microsoft.com/office/officeart/2005/8/layout/arrow6"/>
    <dgm:cxn modelId="{543BF051-DF16-452A-AF9E-C1D905F3275F}" srcId="{7C4A94A3-4139-4B65-818F-982EF53E0597}" destId="{88CE4F9B-795D-4E86-980B-96A059378B97}" srcOrd="0" destOrd="0" parTransId="{D25BCC29-78D7-49F9-85D7-4C2FED91F369}" sibTransId="{11C3BD38-9518-4C85-880E-1F5CF0D2360D}"/>
    <dgm:cxn modelId="{357D768B-3337-474D-AE2B-9C40CCAF5135}" type="presOf" srcId="{8172333E-5983-4CB2-9FA0-92A1736F0545}" destId="{88621171-0C3C-4941-9D70-5C2454E439CD}" srcOrd="0" destOrd="0" presId="urn:microsoft.com/office/officeart/2005/8/layout/arrow6"/>
    <dgm:cxn modelId="{03F3E5E1-EE7E-460A-A684-CEE3F006E269}" srcId="{7C4A94A3-4139-4B65-818F-982EF53E0597}" destId="{8172333E-5983-4CB2-9FA0-92A1736F0545}" srcOrd="1" destOrd="0" parTransId="{88420A7D-A84D-4160-B4CE-E1D165EB4CF0}" sibTransId="{563A6408-BF67-4522-A201-8E61EA82FC2B}"/>
    <dgm:cxn modelId="{4C8F06BB-5E44-4C5D-8A39-13687EF732AB}" type="presOf" srcId="{7C4A94A3-4139-4B65-818F-982EF53E0597}" destId="{EA45F178-71C3-4932-8987-81F5B9C1F9CC}" srcOrd="0" destOrd="0" presId="urn:microsoft.com/office/officeart/2005/8/layout/arrow6"/>
    <dgm:cxn modelId="{DB70AAC6-CDCD-4A54-994D-EEC4D9D4601D}" type="presParOf" srcId="{EA45F178-71C3-4932-8987-81F5B9C1F9CC}" destId="{D07D419D-69E7-4022-8877-B9EF98633975}" srcOrd="0" destOrd="0" presId="urn:microsoft.com/office/officeart/2005/8/layout/arrow6"/>
    <dgm:cxn modelId="{0CDB9B5D-8571-4175-9820-E39DD0D990E2}" type="presParOf" srcId="{EA45F178-71C3-4932-8987-81F5B9C1F9CC}" destId="{7585DFD2-1813-4791-98CB-9F1179F53F76}" srcOrd="1" destOrd="0" presId="urn:microsoft.com/office/officeart/2005/8/layout/arrow6"/>
    <dgm:cxn modelId="{3AEEC7F1-19CB-4EB1-BC7F-E33C897B27BA}" type="presParOf" srcId="{EA45F178-71C3-4932-8987-81F5B9C1F9CC}" destId="{88621171-0C3C-4941-9D70-5C2454E439CD}"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129BFEF-0FF0-406C-A93B-80314AE85261}" type="doc">
      <dgm:prSet loTypeId="urn:microsoft.com/office/officeart/2005/8/layout/arrow6" loCatId="relationship" qsTypeId="urn:microsoft.com/office/officeart/2005/8/quickstyle/simple4" qsCatId="simple" csTypeId="urn:microsoft.com/office/officeart/2005/8/colors/colorful1" csCatId="colorful" phldr="1"/>
      <dgm:spPr/>
      <dgm:t>
        <a:bodyPr/>
        <a:lstStyle/>
        <a:p>
          <a:endParaRPr lang="en-US"/>
        </a:p>
      </dgm:t>
    </dgm:pt>
    <dgm:pt modelId="{5325F61C-61BE-4254-AACA-D335FDF47C9E}">
      <dgm:prSet phldrT="[Text]" custT="1"/>
      <dgm:spPr/>
      <dgm:t>
        <a:bodyPr/>
        <a:lstStyle/>
        <a:p>
          <a:r>
            <a:rPr lang="vi-VN" sz="2000" dirty="0" smtClean="0">
              <a:latin typeface="Times New Roman" pitchFamily="18" charset="0"/>
              <a:cs typeface="Times New Roman" pitchFamily="18" charset="0"/>
            </a:rPr>
            <a:t>Lý luận phải được thực tiễn kiểm nghiệm, bản thân lý luận phải đi đôi với thực tiễn.</a:t>
          </a:r>
          <a:endParaRPr lang="en-US" sz="2000" dirty="0">
            <a:latin typeface="Times New Roman" pitchFamily="18" charset="0"/>
            <a:cs typeface="Times New Roman" pitchFamily="18" charset="0"/>
          </a:endParaRPr>
        </a:p>
      </dgm:t>
    </dgm:pt>
    <dgm:pt modelId="{913C9C80-C914-4A46-A8F3-DCC32C0805F6}" type="parTrans" cxnId="{CDC500C1-C2DB-4FAF-9524-332E03C0C5DC}">
      <dgm:prSet/>
      <dgm:spPr/>
      <dgm:t>
        <a:bodyPr/>
        <a:lstStyle/>
        <a:p>
          <a:endParaRPr lang="en-US"/>
        </a:p>
      </dgm:t>
    </dgm:pt>
    <dgm:pt modelId="{FA115814-3167-4DD5-BB53-F20959E964B1}" type="sibTrans" cxnId="{CDC500C1-C2DB-4FAF-9524-332E03C0C5DC}">
      <dgm:prSet/>
      <dgm:spPr/>
      <dgm:t>
        <a:bodyPr/>
        <a:lstStyle/>
        <a:p>
          <a:endParaRPr lang="en-US"/>
        </a:p>
      </dgm:t>
    </dgm:pt>
    <dgm:pt modelId="{7FBE7C26-74A9-4E1F-BB1E-588472177CF3}">
      <dgm:prSet phldrT="[Text]" custT="1"/>
      <dgm:spPr/>
      <dgm:t>
        <a:bodyPr/>
        <a:lstStyle/>
        <a:p>
          <a:r>
            <a:rPr lang="vi-VN" sz="2000" dirty="0" smtClean="0">
              <a:latin typeface="Times New Roman" pitchFamily="18" charset="0"/>
              <a:cs typeface="Times New Roman" pitchFamily="18" charset="0"/>
            </a:rPr>
            <a:t>Thực tiễn là tiêu chuẩn duy nhất đáng tin cậy để kiểm tra tính chân thực hay sai lầm của nhận thức con người</a:t>
          </a:r>
          <a:endParaRPr lang="en-US" sz="2000" dirty="0">
            <a:latin typeface="Times New Roman" pitchFamily="18" charset="0"/>
            <a:cs typeface="Times New Roman" pitchFamily="18" charset="0"/>
          </a:endParaRPr>
        </a:p>
      </dgm:t>
    </dgm:pt>
    <dgm:pt modelId="{AA6CCB85-AC70-4EAD-88B8-5EF10B37EAD5}" type="parTrans" cxnId="{74D48ABE-F7F1-4996-984E-D34D50704E42}">
      <dgm:prSet/>
      <dgm:spPr/>
      <dgm:t>
        <a:bodyPr/>
        <a:lstStyle/>
        <a:p>
          <a:endParaRPr lang="en-US"/>
        </a:p>
      </dgm:t>
    </dgm:pt>
    <dgm:pt modelId="{1F20763B-F9D6-4194-9202-8DE5290B9A5A}" type="sibTrans" cxnId="{74D48ABE-F7F1-4996-984E-D34D50704E42}">
      <dgm:prSet/>
      <dgm:spPr/>
      <dgm:t>
        <a:bodyPr/>
        <a:lstStyle/>
        <a:p>
          <a:endParaRPr lang="en-US"/>
        </a:p>
      </dgm:t>
    </dgm:pt>
    <dgm:pt modelId="{9C0A35BC-19B3-493F-AF4F-93E43BD57821}" type="pres">
      <dgm:prSet presAssocID="{5129BFEF-0FF0-406C-A93B-80314AE85261}" presName="compositeShape" presStyleCnt="0">
        <dgm:presLayoutVars>
          <dgm:chMax val="2"/>
          <dgm:dir/>
          <dgm:resizeHandles val="exact"/>
        </dgm:presLayoutVars>
      </dgm:prSet>
      <dgm:spPr/>
      <dgm:t>
        <a:bodyPr/>
        <a:lstStyle/>
        <a:p>
          <a:endParaRPr lang="en-US"/>
        </a:p>
      </dgm:t>
    </dgm:pt>
    <dgm:pt modelId="{59153E20-BF71-46B7-9427-045F727D1863}" type="pres">
      <dgm:prSet presAssocID="{5129BFEF-0FF0-406C-A93B-80314AE85261}" presName="ribbon" presStyleLbl="node1" presStyleIdx="0" presStyleCnt="1"/>
      <dgm:spPr/>
    </dgm:pt>
    <dgm:pt modelId="{83DC3CE1-083F-4B85-AD89-E40922D5D47E}" type="pres">
      <dgm:prSet presAssocID="{5129BFEF-0FF0-406C-A93B-80314AE85261}" presName="leftArrowText" presStyleLbl="node1" presStyleIdx="0" presStyleCnt="1">
        <dgm:presLayoutVars>
          <dgm:chMax val="0"/>
          <dgm:bulletEnabled val="1"/>
        </dgm:presLayoutVars>
      </dgm:prSet>
      <dgm:spPr/>
      <dgm:t>
        <a:bodyPr/>
        <a:lstStyle/>
        <a:p>
          <a:endParaRPr lang="en-US"/>
        </a:p>
      </dgm:t>
    </dgm:pt>
    <dgm:pt modelId="{B5723CD8-C554-4E0A-8805-14F7F54E80B4}" type="pres">
      <dgm:prSet presAssocID="{5129BFEF-0FF0-406C-A93B-80314AE85261}" presName="rightArrowText" presStyleLbl="node1" presStyleIdx="0" presStyleCnt="1">
        <dgm:presLayoutVars>
          <dgm:chMax val="0"/>
          <dgm:bulletEnabled val="1"/>
        </dgm:presLayoutVars>
      </dgm:prSet>
      <dgm:spPr/>
      <dgm:t>
        <a:bodyPr/>
        <a:lstStyle/>
        <a:p>
          <a:endParaRPr lang="en-US"/>
        </a:p>
      </dgm:t>
    </dgm:pt>
  </dgm:ptLst>
  <dgm:cxnLst>
    <dgm:cxn modelId="{CDC500C1-C2DB-4FAF-9524-332E03C0C5DC}" srcId="{5129BFEF-0FF0-406C-A93B-80314AE85261}" destId="{5325F61C-61BE-4254-AACA-D335FDF47C9E}" srcOrd="0" destOrd="0" parTransId="{913C9C80-C914-4A46-A8F3-DCC32C0805F6}" sibTransId="{FA115814-3167-4DD5-BB53-F20959E964B1}"/>
    <dgm:cxn modelId="{74D48ABE-F7F1-4996-984E-D34D50704E42}" srcId="{5129BFEF-0FF0-406C-A93B-80314AE85261}" destId="{7FBE7C26-74A9-4E1F-BB1E-588472177CF3}" srcOrd="1" destOrd="0" parTransId="{AA6CCB85-AC70-4EAD-88B8-5EF10B37EAD5}" sibTransId="{1F20763B-F9D6-4194-9202-8DE5290B9A5A}"/>
    <dgm:cxn modelId="{D645E244-78E1-4ED4-82F1-9BDC1ADF0167}" type="presOf" srcId="{5129BFEF-0FF0-406C-A93B-80314AE85261}" destId="{9C0A35BC-19B3-493F-AF4F-93E43BD57821}" srcOrd="0" destOrd="0" presId="urn:microsoft.com/office/officeart/2005/8/layout/arrow6"/>
    <dgm:cxn modelId="{4FD1D8ED-9E9C-4261-A559-E501A83479B7}" type="presOf" srcId="{5325F61C-61BE-4254-AACA-D335FDF47C9E}" destId="{83DC3CE1-083F-4B85-AD89-E40922D5D47E}" srcOrd="0" destOrd="0" presId="urn:microsoft.com/office/officeart/2005/8/layout/arrow6"/>
    <dgm:cxn modelId="{5EF6ACE9-4765-42D6-A46F-DA3DD0849A3E}" type="presOf" srcId="{7FBE7C26-74A9-4E1F-BB1E-588472177CF3}" destId="{B5723CD8-C554-4E0A-8805-14F7F54E80B4}" srcOrd="0" destOrd="0" presId="urn:microsoft.com/office/officeart/2005/8/layout/arrow6"/>
    <dgm:cxn modelId="{533504F1-FD61-4042-A1A9-0F80F9D39422}" type="presParOf" srcId="{9C0A35BC-19B3-493F-AF4F-93E43BD57821}" destId="{59153E20-BF71-46B7-9427-045F727D1863}" srcOrd="0" destOrd="0" presId="urn:microsoft.com/office/officeart/2005/8/layout/arrow6"/>
    <dgm:cxn modelId="{94E9A194-6E65-43AB-A812-F2AB5B4EBCB9}" type="presParOf" srcId="{9C0A35BC-19B3-493F-AF4F-93E43BD57821}" destId="{83DC3CE1-083F-4B85-AD89-E40922D5D47E}" srcOrd="1" destOrd="0" presId="urn:microsoft.com/office/officeart/2005/8/layout/arrow6"/>
    <dgm:cxn modelId="{D9FFD7EE-DB53-47FA-8D2D-9F1D54742AC5}" type="presParOf" srcId="{9C0A35BC-19B3-493F-AF4F-93E43BD57821}" destId="{B5723CD8-C554-4E0A-8805-14F7F54E80B4}" srcOrd="2" destOrd="0" presId="urn:microsoft.com/office/officeart/2005/8/layout/arrow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221507-5EFE-48BC-BDFC-66A2736AD654}" type="doc">
      <dgm:prSet loTypeId="urn:microsoft.com/office/officeart/2008/layout/VerticalCurvedList" loCatId="list" qsTypeId="urn:microsoft.com/office/officeart/2005/8/quickstyle/simple1" qsCatId="simple" csTypeId="urn:microsoft.com/office/officeart/2005/8/colors/colorful5" csCatId="colorful" phldr="0"/>
      <dgm:spPr/>
      <dgm:t>
        <a:bodyPr/>
        <a:lstStyle/>
        <a:p>
          <a:endParaRPr lang="en-US"/>
        </a:p>
      </dgm:t>
    </dgm:pt>
    <dgm:pt modelId="{DF690AC3-6EE5-4EDB-A8F8-ECD89DDA3658}">
      <dgm:prSet phldrT="[Text]" phldr="1"/>
      <dgm:spPr/>
      <dgm:t>
        <a:bodyPr/>
        <a:lstStyle/>
        <a:p>
          <a:endParaRPr lang="en-US"/>
        </a:p>
      </dgm:t>
    </dgm:pt>
    <dgm:pt modelId="{8C89960B-30B1-46FA-BF4B-D7CF7150EFB7}" type="parTrans" cxnId="{0D50B7B3-468B-4083-8F8E-60FEA46119CF}">
      <dgm:prSet/>
      <dgm:spPr/>
      <dgm:t>
        <a:bodyPr/>
        <a:lstStyle/>
        <a:p>
          <a:endParaRPr lang="en-US"/>
        </a:p>
      </dgm:t>
    </dgm:pt>
    <dgm:pt modelId="{A43B9B82-A75E-42AD-8DC0-9D06CD2C5216}" type="sibTrans" cxnId="{0D50B7B3-468B-4083-8F8E-60FEA46119CF}">
      <dgm:prSet/>
      <dgm:spPr/>
      <dgm:t>
        <a:bodyPr/>
        <a:lstStyle/>
        <a:p>
          <a:endParaRPr lang="en-US"/>
        </a:p>
      </dgm:t>
    </dgm:pt>
    <dgm:pt modelId="{56DCC530-65B1-4FD7-98AD-044E2D6A2BED}">
      <dgm:prSet phldrT="[Text]" phldr="1"/>
      <dgm:spPr/>
      <dgm:t>
        <a:bodyPr/>
        <a:lstStyle/>
        <a:p>
          <a:endParaRPr lang="en-US"/>
        </a:p>
      </dgm:t>
    </dgm:pt>
    <dgm:pt modelId="{DB1E4B5A-D034-4F53-BEBA-F5E4801778C3}" type="parTrans" cxnId="{6E0F329E-8350-4E98-ABC7-785512490D66}">
      <dgm:prSet/>
      <dgm:spPr/>
      <dgm:t>
        <a:bodyPr/>
        <a:lstStyle/>
        <a:p>
          <a:endParaRPr lang="en-US"/>
        </a:p>
      </dgm:t>
    </dgm:pt>
    <dgm:pt modelId="{DA1C6509-931D-4998-A811-9205D8B909DF}" type="sibTrans" cxnId="{6E0F329E-8350-4E98-ABC7-785512490D66}">
      <dgm:prSet/>
      <dgm:spPr/>
      <dgm:t>
        <a:bodyPr/>
        <a:lstStyle/>
        <a:p>
          <a:endParaRPr lang="en-US"/>
        </a:p>
      </dgm:t>
    </dgm:pt>
    <dgm:pt modelId="{58A12BA4-7BC2-4F68-90B2-5837AD2BB5B4}">
      <dgm:prSet phldrT="[Text]" phldr="1"/>
      <dgm:spPr/>
      <dgm:t>
        <a:bodyPr/>
        <a:lstStyle/>
        <a:p>
          <a:endParaRPr lang="en-US"/>
        </a:p>
      </dgm:t>
    </dgm:pt>
    <dgm:pt modelId="{C58453B3-4C31-4479-9B88-07DCD49C517E}" type="parTrans" cxnId="{023DF0BE-C05A-4920-A254-F82696D2A284}">
      <dgm:prSet/>
      <dgm:spPr/>
      <dgm:t>
        <a:bodyPr/>
        <a:lstStyle/>
        <a:p>
          <a:endParaRPr lang="en-US"/>
        </a:p>
      </dgm:t>
    </dgm:pt>
    <dgm:pt modelId="{D422FD8A-3118-448B-87FE-E397251E45AA}" type="sibTrans" cxnId="{023DF0BE-C05A-4920-A254-F82696D2A284}">
      <dgm:prSet/>
      <dgm:spPr/>
      <dgm:t>
        <a:bodyPr/>
        <a:lstStyle/>
        <a:p>
          <a:endParaRPr lang="en-US"/>
        </a:p>
      </dgm:t>
    </dgm:pt>
    <dgm:pt modelId="{37A6741E-E1E4-4A23-9D5D-4440B9298F06}" type="pres">
      <dgm:prSet presAssocID="{50221507-5EFE-48BC-BDFC-66A2736AD654}" presName="Name0" presStyleCnt="0">
        <dgm:presLayoutVars>
          <dgm:chMax val="7"/>
          <dgm:chPref val="7"/>
          <dgm:dir/>
        </dgm:presLayoutVars>
      </dgm:prSet>
      <dgm:spPr/>
      <dgm:t>
        <a:bodyPr/>
        <a:lstStyle/>
        <a:p>
          <a:endParaRPr lang="en-US"/>
        </a:p>
      </dgm:t>
    </dgm:pt>
    <dgm:pt modelId="{7AE132B5-EAD8-40CC-AF8C-7F0F8452A25C}" type="pres">
      <dgm:prSet presAssocID="{50221507-5EFE-48BC-BDFC-66A2736AD654}" presName="Name1" presStyleCnt="0"/>
      <dgm:spPr/>
    </dgm:pt>
    <dgm:pt modelId="{3CC5FFC2-CBFD-4BD9-84A0-3D629E273387}" type="pres">
      <dgm:prSet presAssocID="{50221507-5EFE-48BC-BDFC-66A2736AD654}" presName="cycle" presStyleCnt="0"/>
      <dgm:spPr/>
    </dgm:pt>
    <dgm:pt modelId="{00FCF46A-C0B4-4B39-8A99-0067B25A1705}" type="pres">
      <dgm:prSet presAssocID="{50221507-5EFE-48BC-BDFC-66A2736AD654}" presName="srcNode" presStyleLbl="node1" presStyleIdx="0" presStyleCnt="3"/>
      <dgm:spPr/>
    </dgm:pt>
    <dgm:pt modelId="{A0EAD6F6-CBAF-4BBE-ACA6-41A9725CE966}" type="pres">
      <dgm:prSet presAssocID="{50221507-5EFE-48BC-BDFC-66A2736AD654}" presName="conn" presStyleLbl="parChTrans1D2" presStyleIdx="0" presStyleCnt="1"/>
      <dgm:spPr/>
      <dgm:t>
        <a:bodyPr/>
        <a:lstStyle/>
        <a:p>
          <a:endParaRPr lang="en-US"/>
        </a:p>
      </dgm:t>
    </dgm:pt>
    <dgm:pt modelId="{DCC941EC-6F96-44B4-BD7C-8AB8786A2549}" type="pres">
      <dgm:prSet presAssocID="{50221507-5EFE-48BC-BDFC-66A2736AD654}" presName="extraNode" presStyleLbl="node1" presStyleIdx="0" presStyleCnt="3"/>
      <dgm:spPr/>
    </dgm:pt>
    <dgm:pt modelId="{8EC8CAB7-AE2D-4EBD-AFA7-E4018319DCC1}" type="pres">
      <dgm:prSet presAssocID="{50221507-5EFE-48BC-BDFC-66A2736AD654}" presName="dstNode" presStyleLbl="node1" presStyleIdx="0" presStyleCnt="3"/>
      <dgm:spPr/>
    </dgm:pt>
    <dgm:pt modelId="{5FC661A3-CCD3-4259-969C-DDC90EA22C47}" type="pres">
      <dgm:prSet presAssocID="{DF690AC3-6EE5-4EDB-A8F8-ECD89DDA3658}" presName="text_1" presStyleLbl="node1" presStyleIdx="0" presStyleCnt="3">
        <dgm:presLayoutVars>
          <dgm:bulletEnabled val="1"/>
        </dgm:presLayoutVars>
      </dgm:prSet>
      <dgm:spPr/>
      <dgm:t>
        <a:bodyPr/>
        <a:lstStyle/>
        <a:p>
          <a:endParaRPr lang="en-US"/>
        </a:p>
      </dgm:t>
    </dgm:pt>
    <dgm:pt modelId="{97A32081-8675-4446-8BE9-BE85A1BED097}" type="pres">
      <dgm:prSet presAssocID="{DF690AC3-6EE5-4EDB-A8F8-ECD89DDA3658}" presName="accent_1" presStyleCnt="0"/>
      <dgm:spPr/>
    </dgm:pt>
    <dgm:pt modelId="{0B7C22BD-CAC8-4D61-B64E-F4A5A8DB7034}" type="pres">
      <dgm:prSet presAssocID="{DF690AC3-6EE5-4EDB-A8F8-ECD89DDA3658}" presName="accentRepeatNode" presStyleLbl="solidFgAcc1" presStyleIdx="0" presStyleCnt="3"/>
      <dgm:spPr/>
    </dgm:pt>
    <dgm:pt modelId="{6A4010E0-8A82-4265-B9D2-BBD3245C450E}" type="pres">
      <dgm:prSet presAssocID="{56DCC530-65B1-4FD7-98AD-044E2D6A2BED}" presName="text_2" presStyleLbl="node1" presStyleIdx="1" presStyleCnt="3">
        <dgm:presLayoutVars>
          <dgm:bulletEnabled val="1"/>
        </dgm:presLayoutVars>
      </dgm:prSet>
      <dgm:spPr/>
      <dgm:t>
        <a:bodyPr/>
        <a:lstStyle/>
        <a:p>
          <a:endParaRPr lang="en-US"/>
        </a:p>
      </dgm:t>
    </dgm:pt>
    <dgm:pt modelId="{163E1E04-3448-4C96-A7E1-6DC5758FCD09}" type="pres">
      <dgm:prSet presAssocID="{56DCC530-65B1-4FD7-98AD-044E2D6A2BED}" presName="accent_2" presStyleCnt="0"/>
      <dgm:spPr/>
    </dgm:pt>
    <dgm:pt modelId="{7314E3D9-50AD-460B-9820-DBCE6082C32D}" type="pres">
      <dgm:prSet presAssocID="{56DCC530-65B1-4FD7-98AD-044E2D6A2BED}" presName="accentRepeatNode" presStyleLbl="solidFgAcc1" presStyleIdx="1" presStyleCnt="3"/>
      <dgm:spPr/>
    </dgm:pt>
    <dgm:pt modelId="{0DEBD07D-CE6A-4841-B41E-2C01EACB85E6}" type="pres">
      <dgm:prSet presAssocID="{58A12BA4-7BC2-4F68-90B2-5837AD2BB5B4}" presName="text_3" presStyleLbl="node1" presStyleIdx="2" presStyleCnt="3">
        <dgm:presLayoutVars>
          <dgm:bulletEnabled val="1"/>
        </dgm:presLayoutVars>
      </dgm:prSet>
      <dgm:spPr/>
      <dgm:t>
        <a:bodyPr/>
        <a:lstStyle/>
        <a:p>
          <a:endParaRPr lang="en-US"/>
        </a:p>
      </dgm:t>
    </dgm:pt>
    <dgm:pt modelId="{3458E3BD-A0B3-4160-A94D-59A58FAF7C4D}" type="pres">
      <dgm:prSet presAssocID="{58A12BA4-7BC2-4F68-90B2-5837AD2BB5B4}" presName="accent_3" presStyleCnt="0"/>
      <dgm:spPr/>
    </dgm:pt>
    <dgm:pt modelId="{E885753C-C969-4ABF-A34D-42142C7DF2DD}" type="pres">
      <dgm:prSet presAssocID="{58A12BA4-7BC2-4F68-90B2-5837AD2BB5B4}" presName="accentRepeatNode" presStyleLbl="solidFgAcc1" presStyleIdx="2" presStyleCnt="3"/>
      <dgm:spPr/>
    </dgm:pt>
  </dgm:ptLst>
  <dgm:cxnLst>
    <dgm:cxn modelId="{45EBF4BF-6A32-4099-BA90-1CC203450003}" type="presOf" srcId="{58A12BA4-7BC2-4F68-90B2-5837AD2BB5B4}" destId="{0DEBD07D-CE6A-4841-B41E-2C01EACB85E6}" srcOrd="0" destOrd="0" presId="urn:microsoft.com/office/officeart/2008/layout/VerticalCurvedList"/>
    <dgm:cxn modelId="{D0EB61C4-8125-44F8-A9A1-04689152EFCC}" type="presOf" srcId="{A43B9B82-A75E-42AD-8DC0-9D06CD2C5216}" destId="{A0EAD6F6-CBAF-4BBE-ACA6-41A9725CE966}" srcOrd="0" destOrd="0" presId="urn:microsoft.com/office/officeart/2008/layout/VerticalCurvedList"/>
    <dgm:cxn modelId="{6E0F329E-8350-4E98-ABC7-785512490D66}" srcId="{50221507-5EFE-48BC-BDFC-66A2736AD654}" destId="{56DCC530-65B1-4FD7-98AD-044E2D6A2BED}" srcOrd="1" destOrd="0" parTransId="{DB1E4B5A-D034-4F53-BEBA-F5E4801778C3}" sibTransId="{DA1C6509-931D-4998-A811-9205D8B909DF}"/>
    <dgm:cxn modelId="{9B310E12-90EF-489B-A1E2-E71F07D7D638}" type="presOf" srcId="{56DCC530-65B1-4FD7-98AD-044E2D6A2BED}" destId="{6A4010E0-8A82-4265-B9D2-BBD3245C450E}" srcOrd="0" destOrd="0" presId="urn:microsoft.com/office/officeart/2008/layout/VerticalCurvedList"/>
    <dgm:cxn modelId="{023DF0BE-C05A-4920-A254-F82696D2A284}" srcId="{50221507-5EFE-48BC-BDFC-66A2736AD654}" destId="{58A12BA4-7BC2-4F68-90B2-5837AD2BB5B4}" srcOrd="2" destOrd="0" parTransId="{C58453B3-4C31-4479-9B88-07DCD49C517E}" sibTransId="{D422FD8A-3118-448B-87FE-E397251E45AA}"/>
    <dgm:cxn modelId="{7CE6A680-9346-446B-98DB-EDACD20E4CBD}" type="presOf" srcId="{DF690AC3-6EE5-4EDB-A8F8-ECD89DDA3658}" destId="{5FC661A3-CCD3-4259-969C-DDC90EA22C47}" srcOrd="0" destOrd="0" presId="urn:microsoft.com/office/officeart/2008/layout/VerticalCurvedList"/>
    <dgm:cxn modelId="{F94BF53C-B13D-4257-902A-BE139D9796AE}" type="presOf" srcId="{50221507-5EFE-48BC-BDFC-66A2736AD654}" destId="{37A6741E-E1E4-4A23-9D5D-4440B9298F06}" srcOrd="0" destOrd="0" presId="urn:microsoft.com/office/officeart/2008/layout/VerticalCurvedList"/>
    <dgm:cxn modelId="{0D50B7B3-468B-4083-8F8E-60FEA46119CF}" srcId="{50221507-5EFE-48BC-BDFC-66A2736AD654}" destId="{DF690AC3-6EE5-4EDB-A8F8-ECD89DDA3658}" srcOrd="0" destOrd="0" parTransId="{8C89960B-30B1-46FA-BF4B-D7CF7150EFB7}" sibTransId="{A43B9B82-A75E-42AD-8DC0-9D06CD2C5216}"/>
    <dgm:cxn modelId="{A958AD0E-CE38-4F03-8279-EF56AC520539}" type="presParOf" srcId="{37A6741E-E1E4-4A23-9D5D-4440B9298F06}" destId="{7AE132B5-EAD8-40CC-AF8C-7F0F8452A25C}" srcOrd="0" destOrd="0" presId="urn:microsoft.com/office/officeart/2008/layout/VerticalCurvedList"/>
    <dgm:cxn modelId="{CE4B6D7D-5CFD-4DBC-94F3-A742D5360DE6}" type="presParOf" srcId="{7AE132B5-EAD8-40CC-AF8C-7F0F8452A25C}" destId="{3CC5FFC2-CBFD-4BD9-84A0-3D629E273387}" srcOrd="0" destOrd="0" presId="urn:microsoft.com/office/officeart/2008/layout/VerticalCurvedList"/>
    <dgm:cxn modelId="{1BB68892-C291-4213-B435-78D02792C814}" type="presParOf" srcId="{3CC5FFC2-CBFD-4BD9-84A0-3D629E273387}" destId="{00FCF46A-C0B4-4B39-8A99-0067B25A1705}" srcOrd="0" destOrd="0" presId="urn:microsoft.com/office/officeart/2008/layout/VerticalCurvedList"/>
    <dgm:cxn modelId="{C07E3D59-14D0-43C0-AF2E-EC513FDD1452}" type="presParOf" srcId="{3CC5FFC2-CBFD-4BD9-84A0-3D629E273387}" destId="{A0EAD6F6-CBAF-4BBE-ACA6-41A9725CE966}" srcOrd="1" destOrd="0" presId="urn:microsoft.com/office/officeart/2008/layout/VerticalCurvedList"/>
    <dgm:cxn modelId="{BE832EE0-26D6-4EAF-8349-7B02D0DC262E}" type="presParOf" srcId="{3CC5FFC2-CBFD-4BD9-84A0-3D629E273387}" destId="{DCC941EC-6F96-44B4-BD7C-8AB8786A2549}" srcOrd="2" destOrd="0" presId="urn:microsoft.com/office/officeart/2008/layout/VerticalCurvedList"/>
    <dgm:cxn modelId="{165D67F5-D338-4CBC-B9AE-ED5E133C7DBB}" type="presParOf" srcId="{3CC5FFC2-CBFD-4BD9-84A0-3D629E273387}" destId="{8EC8CAB7-AE2D-4EBD-AFA7-E4018319DCC1}" srcOrd="3" destOrd="0" presId="urn:microsoft.com/office/officeart/2008/layout/VerticalCurvedList"/>
    <dgm:cxn modelId="{F3860808-F425-4ACE-B693-A0F3DDD0F198}" type="presParOf" srcId="{7AE132B5-EAD8-40CC-AF8C-7F0F8452A25C}" destId="{5FC661A3-CCD3-4259-969C-DDC90EA22C47}" srcOrd="1" destOrd="0" presId="urn:microsoft.com/office/officeart/2008/layout/VerticalCurvedList"/>
    <dgm:cxn modelId="{F19B75FC-A865-4D93-AF02-D510D46BD31B}" type="presParOf" srcId="{7AE132B5-EAD8-40CC-AF8C-7F0F8452A25C}" destId="{97A32081-8675-4446-8BE9-BE85A1BED097}" srcOrd="2" destOrd="0" presId="urn:microsoft.com/office/officeart/2008/layout/VerticalCurvedList"/>
    <dgm:cxn modelId="{AD703887-9C93-4C9A-AF08-634C13F81FFB}" type="presParOf" srcId="{97A32081-8675-4446-8BE9-BE85A1BED097}" destId="{0B7C22BD-CAC8-4D61-B64E-F4A5A8DB7034}" srcOrd="0" destOrd="0" presId="urn:microsoft.com/office/officeart/2008/layout/VerticalCurvedList"/>
    <dgm:cxn modelId="{3B8A7858-F18F-42D9-B7D5-8E339B2DAD9C}" type="presParOf" srcId="{7AE132B5-EAD8-40CC-AF8C-7F0F8452A25C}" destId="{6A4010E0-8A82-4265-B9D2-BBD3245C450E}" srcOrd="3" destOrd="0" presId="urn:microsoft.com/office/officeart/2008/layout/VerticalCurvedList"/>
    <dgm:cxn modelId="{E254EFD7-C638-4E5F-B137-6F3B0A58D900}" type="presParOf" srcId="{7AE132B5-EAD8-40CC-AF8C-7F0F8452A25C}" destId="{163E1E04-3448-4C96-A7E1-6DC5758FCD09}" srcOrd="4" destOrd="0" presId="urn:microsoft.com/office/officeart/2008/layout/VerticalCurvedList"/>
    <dgm:cxn modelId="{8D62B10F-108C-451A-B25E-ADEA0790A212}" type="presParOf" srcId="{163E1E04-3448-4C96-A7E1-6DC5758FCD09}" destId="{7314E3D9-50AD-460B-9820-DBCE6082C32D}" srcOrd="0" destOrd="0" presId="urn:microsoft.com/office/officeart/2008/layout/VerticalCurvedList"/>
    <dgm:cxn modelId="{37607E2E-BEF9-499F-A02F-E7A69D393F3A}" type="presParOf" srcId="{7AE132B5-EAD8-40CC-AF8C-7F0F8452A25C}" destId="{0DEBD07D-CE6A-4841-B41E-2C01EACB85E6}" srcOrd="5" destOrd="0" presId="urn:microsoft.com/office/officeart/2008/layout/VerticalCurvedList"/>
    <dgm:cxn modelId="{F92FEFCE-7AD0-4D0C-AD49-F0AEC0E7C1A2}" type="presParOf" srcId="{7AE132B5-EAD8-40CC-AF8C-7F0F8452A25C}" destId="{3458E3BD-A0B3-4160-A94D-59A58FAF7C4D}" srcOrd="6" destOrd="0" presId="urn:microsoft.com/office/officeart/2008/layout/VerticalCurvedList"/>
    <dgm:cxn modelId="{72E08408-AC54-48A6-BA61-93A26BD85239}" type="presParOf" srcId="{3458E3BD-A0B3-4160-A94D-59A58FAF7C4D}" destId="{E885753C-C969-4ABF-A34D-42142C7DF2DD}"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8B865B3-9418-4B43-BFA0-D542675F7B65}"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en-US"/>
        </a:p>
      </dgm:t>
    </dgm:pt>
    <dgm:pt modelId="{BA0B3AEC-85CA-4786-A538-9F91F7DBEFC2}">
      <dgm:prSet phldrT="[Text]" custT="1"/>
      <dgm:spPr/>
      <dgm:t>
        <a:bodyPr/>
        <a:lstStyle/>
        <a:p>
          <a:pPr algn="just"/>
          <a:r>
            <a:rPr lang="en-US" sz="2200" i="0" dirty="0" smtClean="0">
              <a:solidFill>
                <a:srgbClr val="C00000"/>
              </a:solidFill>
              <a:latin typeface="Times New Roman" pitchFamily="18" charset="0"/>
              <a:cs typeface="Times New Roman" pitchFamily="18" charset="0"/>
            </a:rPr>
            <a:t>G</a:t>
          </a:r>
          <a:r>
            <a:rPr lang="vi-VN" sz="2200" i="0" dirty="0" smtClean="0">
              <a:solidFill>
                <a:srgbClr val="C00000"/>
              </a:solidFill>
              <a:latin typeface="Times New Roman" pitchFamily="18" charset="0"/>
              <a:cs typeface="Times New Roman" pitchFamily="18" charset="0"/>
            </a:rPr>
            <a:t>iảng viên phải nắm vững các nội dung lý luận mà mình đảm nhiệm giảng dạy. </a:t>
          </a:r>
          <a:endParaRPr lang="en-US" sz="2200" i="0" dirty="0">
            <a:solidFill>
              <a:srgbClr val="C00000"/>
            </a:solidFill>
            <a:latin typeface="Times New Roman" pitchFamily="18" charset="0"/>
            <a:cs typeface="Times New Roman" pitchFamily="18" charset="0"/>
          </a:endParaRPr>
        </a:p>
      </dgm:t>
    </dgm:pt>
    <dgm:pt modelId="{E7DC1C2D-CEFE-4BFB-9E6B-119948169405}" type="parTrans" cxnId="{311AE3CB-E4F7-4619-8EA7-AD21FC7FB671}">
      <dgm:prSet/>
      <dgm:spPr/>
      <dgm:t>
        <a:bodyPr/>
        <a:lstStyle/>
        <a:p>
          <a:endParaRPr lang="en-US"/>
        </a:p>
      </dgm:t>
    </dgm:pt>
    <dgm:pt modelId="{FC8E79DA-8E46-4C06-9165-26AC3340D367}" type="sibTrans" cxnId="{311AE3CB-E4F7-4619-8EA7-AD21FC7FB671}">
      <dgm:prSet/>
      <dgm:spPr/>
      <dgm:t>
        <a:bodyPr/>
        <a:lstStyle/>
        <a:p>
          <a:endParaRPr lang="en-US"/>
        </a:p>
      </dgm:t>
    </dgm:pt>
    <dgm:pt modelId="{13F1743C-99BA-4BED-B7AE-E56222D21AD7}">
      <dgm:prSet phldrT="[Text]" custT="1"/>
      <dgm:spPr/>
      <dgm:t>
        <a:bodyPr/>
        <a:lstStyle/>
        <a:p>
          <a:pPr algn="just"/>
          <a:r>
            <a:rPr lang="vi-VN" sz="2200" i="0" dirty="0" smtClean="0">
              <a:solidFill>
                <a:srgbClr val="C00000"/>
              </a:solidFill>
              <a:latin typeface="Times New Roman" pitchFamily="18" charset="0"/>
              <a:cs typeface="Times New Roman" pitchFamily="18" charset="0"/>
            </a:rPr>
            <a:t>Phải nghiên cứu, lựa chọn thông tin thực tiễn vào bài giảng một cách khoa học</a:t>
          </a:r>
          <a:endParaRPr lang="en-US" sz="2200" i="0" dirty="0">
            <a:solidFill>
              <a:srgbClr val="C00000"/>
            </a:solidFill>
            <a:latin typeface="Times New Roman" pitchFamily="18" charset="0"/>
            <a:cs typeface="Times New Roman" pitchFamily="18" charset="0"/>
          </a:endParaRPr>
        </a:p>
      </dgm:t>
    </dgm:pt>
    <dgm:pt modelId="{5C061815-11AC-4B9F-B972-AA00BBA4FD51}" type="parTrans" cxnId="{4463D1FA-B54C-4372-AC27-6048D1567C5F}">
      <dgm:prSet/>
      <dgm:spPr/>
      <dgm:t>
        <a:bodyPr/>
        <a:lstStyle/>
        <a:p>
          <a:endParaRPr lang="en-US"/>
        </a:p>
      </dgm:t>
    </dgm:pt>
    <dgm:pt modelId="{E2944AC8-4107-47B0-A552-E31A8F500727}" type="sibTrans" cxnId="{4463D1FA-B54C-4372-AC27-6048D1567C5F}">
      <dgm:prSet/>
      <dgm:spPr/>
      <dgm:t>
        <a:bodyPr/>
        <a:lstStyle/>
        <a:p>
          <a:endParaRPr lang="en-US"/>
        </a:p>
      </dgm:t>
    </dgm:pt>
    <dgm:pt modelId="{8131E774-43B3-4EFB-9B7F-F917D2008A43}">
      <dgm:prSet phldrT="[Text]" custT="1"/>
      <dgm:spPr/>
      <dgm:t>
        <a:bodyPr/>
        <a:lstStyle/>
        <a:p>
          <a:pPr algn="just"/>
          <a:r>
            <a:rPr lang="vi-VN" sz="2200" i="0" dirty="0" smtClean="0">
              <a:solidFill>
                <a:srgbClr val="C00000"/>
              </a:solidFill>
              <a:latin typeface="Times New Roman" pitchFamily="18" charset="0"/>
              <a:cs typeface="Times New Roman" pitchFamily="18" charset="0"/>
            </a:rPr>
            <a:t>Khi giảng dạy nên bám sát thực tiễn kinh tế - xã hội của đất nước để minh chứng cho lý luận bài học</a:t>
          </a:r>
          <a:endParaRPr lang="en-US" sz="2200" i="0" dirty="0">
            <a:solidFill>
              <a:srgbClr val="C00000"/>
            </a:solidFill>
            <a:latin typeface="Times New Roman" pitchFamily="18" charset="0"/>
            <a:cs typeface="Times New Roman" pitchFamily="18" charset="0"/>
          </a:endParaRPr>
        </a:p>
      </dgm:t>
    </dgm:pt>
    <dgm:pt modelId="{94224636-EC81-4256-94BC-229A19A64E1F}" type="parTrans" cxnId="{71FB8046-690F-4D10-B487-3482F44F97DB}">
      <dgm:prSet/>
      <dgm:spPr/>
      <dgm:t>
        <a:bodyPr/>
        <a:lstStyle/>
        <a:p>
          <a:endParaRPr lang="en-US"/>
        </a:p>
      </dgm:t>
    </dgm:pt>
    <dgm:pt modelId="{8772D362-257C-4236-AA76-CCBB27D8911B}" type="sibTrans" cxnId="{71FB8046-690F-4D10-B487-3482F44F97DB}">
      <dgm:prSet/>
      <dgm:spPr/>
      <dgm:t>
        <a:bodyPr/>
        <a:lstStyle/>
        <a:p>
          <a:endParaRPr lang="en-US"/>
        </a:p>
      </dgm:t>
    </dgm:pt>
    <dgm:pt modelId="{522394A9-A30E-4509-B484-DC7EC696A46A}">
      <dgm:prSet phldrT="[Text]" custT="1"/>
      <dgm:spPr/>
      <dgm:t>
        <a:bodyPr/>
        <a:lstStyle/>
        <a:p>
          <a:pPr algn="just"/>
          <a:r>
            <a:rPr lang="vi-VN" sz="2200" i="0" dirty="0" smtClean="0">
              <a:solidFill>
                <a:srgbClr val="C00000"/>
              </a:solidFill>
              <a:latin typeface="Times New Roman" pitchFamily="18" charset="0"/>
              <a:cs typeface="Times New Roman" pitchFamily="18" charset="0"/>
            </a:rPr>
            <a:t>cần nắm bắt được đối tượng sinh viên của mình đang dạy</a:t>
          </a:r>
          <a:endParaRPr lang="en-US" sz="2200" i="0" dirty="0">
            <a:solidFill>
              <a:srgbClr val="C00000"/>
            </a:solidFill>
            <a:latin typeface="Times New Roman" pitchFamily="18" charset="0"/>
            <a:cs typeface="Times New Roman" pitchFamily="18" charset="0"/>
          </a:endParaRPr>
        </a:p>
      </dgm:t>
    </dgm:pt>
    <dgm:pt modelId="{64D96062-06B1-4200-8C80-F945CECB43E9}" type="parTrans" cxnId="{6D2AF3B8-1E79-4779-8137-91FAC0955917}">
      <dgm:prSet/>
      <dgm:spPr/>
      <dgm:t>
        <a:bodyPr/>
        <a:lstStyle/>
        <a:p>
          <a:endParaRPr lang="en-US"/>
        </a:p>
      </dgm:t>
    </dgm:pt>
    <dgm:pt modelId="{9A9438F8-6053-4FEC-903E-D0E07C41F1B9}" type="sibTrans" cxnId="{6D2AF3B8-1E79-4779-8137-91FAC0955917}">
      <dgm:prSet/>
      <dgm:spPr/>
      <dgm:t>
        <a:bodyPr/>
        <a:lstStyle/>
        <a:p>
          <a:endParaRPr lang="en-US"/>
        </a:p>
      </dgm:t>
    </dgm:pt>
    <dgm:pt modelId="{A84699AD-AABB-4AF8-BE3C-75E9ADE303FC}">
      <dgm:prSet phldrT="[Text]" custT="1"/>
      <dgm:spPr/>
      <dgm:t>
        <a:bodyPr/>
        <a:lstStyle/>
        <a:p>
          <a:pPr algn="just"/>
          <a:r>
            <a:rPr lang="vi-VN" sz="2200" i="0" dirty="0" smtClean="0">
              <a:solidFill>
                <a:srgbClr val="C00000"/>
              </a:solidFill>
              <a:latin typeface="Times New Roman" pitchFamily="18" charset="0"/>
              <a:cs typeface="Times New Roman" pitchFamily="18" charset="0"/>
            </a:rPr>
            <a:t>Giáo viên có thể kết hợp nhiều phương thức khác nhau để tiếp cận  thực tiễn. </a:t>
          </a:r>
          <a:endParaRPr lang="en-US" sz="2200" i="0" dirty="0">
            <a:solidFill>
              <a:srgbClr val="C00000"/>
            </a:solidFill>
            <a:latin typeface="Times New Roman" pitchFamily="18" charset="0"/>
            <a:cs typeface="Times New Roman" pitchFamily="18" charset="0"/>
          </a:endParaRPr>
        </a:p>
      </dgm:t>
    </dgm:pt>
    <dgm:pt modelId="{1CB26F38-12D5-41E5-83D5-E40E2B71C4A1}" type="parTrans" cxnId="{06A9A723-4018-4905-8BC8-3221CBD18F36}">
      <dgm:prSet/>
      <dgm:spPr/>
      <dgm:t>
        <a:bodyPr/>
        <a:lstStyle/>
        <a:p>
          <a:endParaRPr lang="en-US"/>
        </a:p>
      </dgm:t>
    </dgm:pt>
    <dgm:pt modelId="{D69F3DFE-A2C3-4C3D-8B03-EB40A34E6111}" type="sibTrans" cxnId="{06A9A723-4018-4905-8BC8-3221CBD18F36}">
      <dgm:prSet/>
      <dgm:spPr/>
      <dgm:t>
        <a:bodyPr/>
        <a:lstStyle/>
        <a:p>
          <a:endParaRPr lang="en-US"/>
        </a:p>
      </dgm:t>
    </dgm:pt>
    <dgm:pt modelId="{C8B52DB8-AB75-429B-9A30-3DBC2175EBD1}" type="pres">
      <dgm:prSet presAssocID="{78B865B3-9418-4B43-BFA0-D542675F7B65}" presName="Name0" presStyleCnt="0">
        <dgm:presLayoutVars>
          <dgm:chMax val="7"/>
          <dgm:chPref val="7"/>
          <dgm:dir/>
        </dgm:presLayoutVars>
      </dgm:prSet>
      <dgm:spPr/>
      <dgm:t>
        <a:bodyPr/>
        <a:lstStyle/>
        <a:p>
          <a:endParaRPr lang="en-US"/>
        </a:p>
      </dgm:t>
    </dgm:pt>
    <dgm:pt modelId="{081A4CB6-5D5B-413C-A8F4-DA70A21A5947}" type="pres">
      <dgm:prSet presAssocID="{78B865B3-9418-4B43-BFA0-D542675F7B65}" presName="Name1" presStyleCnt="0"/>
      <dgm:spPr/>
    </dgm:pt>
    <dgm:pt modelId="{2744F861-4E01-4C11-B7CC-590D301D8595}" type="pres">
      <dgm:prSet presAssocID="{78B865B3-9418-4B43-BFA0-D542675F7B65}" presName="cycle" presStyleCnt="0"/>
      <dgm:spPr/>
    </dgm:pt>
    <dgm:pt modelId="{8E425B3F-F9C2-4801-A0AA-8B233806933B}" type="pres">
      <dgm:prSet presAssocID="{78B865B3-9418-4B43-BFA0-D542675F7B65}" presName="srcNode" presStyleLbl="node1" presStyleIdx="0" presStyleCnt="5"/>
      <dgm:spPr/>
    </dgm:pt>
    <dgm:pt modelId="{261932F2-52AE-4869-A89B-FBE093F59F84}" type="pres">
      <dgm:prSet presAssocID="{78B865B3-9418-4B43-BFA0-D542675F7B65}" presName="conn" presStyleLbl="parChTrans1D2" presStyleIdx="0" presStyleCnt="1"/>
      <dgm:spPr/>
      <dgm:t>
        <a:bodyPr/>
        <a:lstStyle/>
        <a:p>
          <a:endParaRPr lang="en-US"/>
        </a:p>
      </dgm:t>
    </dgm:pt>
    <dgm:pt modelId="{CAB0921B-8C5F-4652-B247-ADAF5CADF4FC}" type="pres">
      <dgm:prSet presAssocID="{78B865B3-9418-4B43-BFA0-D542675F7B65}" presName="extraNode" presStyleLbl="node1" presStyleIdx="0" presStyleCnt="5"/>
      <dgm:spPr/>
    </dgm:pt>
    <dgm:pt modelId="{1AB20D0B-607F-44E1-872B-919173DEEC26}" type="pres">
      <dgm:prSet presAssocID="{78B865B3-9418-4B43-BFA0-D542675F7B65}" presName="dstNode" presStyleLbl="node1" presStyleIdx="0" presStyleCnt="5"/>
      <dgm:spPr/>
    </dgm:pt>
    <dgm:pt modelId="{EC376C88-5449-45C8-BBF3-FA6A836C7270}" type="pres">
      <dgm:prSet presAssocID="{BA0B3AEC-85CA-4786-A538-9F91F7DBEFC2}" presName="text_1" presStyleLbl="node1" presStyleIdx="0" presStyleCnt="5">
        <dgm:presLayoutVars>
          <dgm:bulletEnabled val="1"/>
        </dgm:presLayoutVars>
      </dgm:prSet>
      <dgm:spPr/>
      <dgm:t>
        <a:bodyPr/>
        <a:lstStyle/>
        <a:p>
          <a:endParaRPr lang="en-US"/>
        </a:p>
      </dgm:t>
    </dgm:pt>
    <dgm:pt modelId="{6E49B537-F8F2-40AD-AADE-2450AAE0C981}" type="pres">
      <dgm:prSet presAssocID="{BA0B3AEC-85CA-4786-A538-9F91F7DBEFC2}" presName="accent_1" presStyleCnt="0"/>
      <dgm:spPr/>
    </dgm:pt>
    <dgm:pt modelId="{9DDCD7E0-4EF3-4270-9B1B-43A7CFAE9F94}" type="pres">
      <dgm:prSet presAssocID="{BA0B3AEC-85CA-4786-A538-9F91F7DBEFC2}" presName="accentRepeatNode" presStyleLbl="solidFgAcc1" presStyleIdx="0" presStyleCnt="5"/>
      <dgm:spPr/>
    </dgm:pt>
    <dgm:pt modelId="{9EA8260A-75A7-4831-A535-C325B9150CE3}" type="pres">
      <dgm:prSet presAssocID="{13F1743C-99BA-4BED-B7AE-E56222D21AD7}" presName="text_2" presStyleLbl="node1" presStyleIdx="1" presStyleCnt="5">
        <dgm:presLayoutVars>
          <dgm:bulletEnabled val="1"/>
        </dgm:presLayoutVars>
      </dgm:prSet>
      <dgm:spPr/>
      <dgm:t>
        <a:bodyPr/>
        <a:lstStyle/>
        <a:p>
          <a:endParaRPr lang="en-US"/>
        </a:p>
      </dgm:t>
    </dgm:pt>
    <dgm:pt modelId="{E007AFA5-06B5-4121-A038-5573D3AD9297}" type="pres">
      <dgm:prSet presAssocID="{13F1743C-99BA-4BED-B7AE-E56222D21AD7}" presName="accent_2" presStyleCnt="0"/>
      <dgm:spPr/>
    </dgm:pt>
    <dgm:pt modelId="{D4D1D3D4-6BF2-49FE-93A8-A3129A3D0C0B}" type="pres">
      <dgm:prSet presAssocID="{13F1743C-99BA-4BED-B7AE-E56222D21AD7}" presName="accentRepeatNode" presStyleLbl="solidFgAcc1" presStyleIdx="1" presStyleCnt="5"/>
      <dgm:spPr/>
    </dgm:pt>
    <dgm:pt modelId="{0242EDE4-FFE1-4B80-92FD-8B9598551D49}" type="pres">
      <dgm:prSet presAssocID="{8131E774-43B3-4EFB-9B7F-F917D2008A43}" presName="text_3" presStyleLbl="node1" presStyleIdx="2" presStyleCnt="5">
        <dgm:presLayoutVars>
          <dgm:bulletEnabled val="1"/>
        </dgm:presLayoutVars>
      </dgm:prSet>
      <dgm:spPr/>
      <dgm:t>
        <a:bodyPr/>
        <a:lstStyle/>
        <a:p>
          <a:endParaRPr lang="en-US"/>
        </a:p>
      </dgm:t>
    </dgm:pt>
    <dgm:pt modelId="{EB74B9BB-7D0A-43C3-870B-B087976DCCB4}" type="pres">
      <dgm:prSet presAssocID="{8131E774-43B3-4EFB-9B7F-F917D2008A43}" presName="accent_3" presStyleCnt="0"/>
      <dgm:spPr/>
    </dgm:pt>
    <dgm:pt modelId="{9B25EB9E-3611-4AD1-98D1-528432E49134}" type="pres">
      <dgm:prSet presAssocID="{8131E774-43B3-4EFB-9B7F-F917D2008A43}" presName="accentRepeatNode" presStyleLbl="solidFgAcc1" presStyleIdx="2" presStyleCnt="5"/>
      <dgm:spPr/>
    </dgm:pt>
    <dgm:pt modelId="{391D4052-3864-496E-B7DB-4309A9F42996}" type="pres">
      <dgm:prSet presAssocID="{A84699AD-AABB-4AF8-BE3C-75E9ADE303FC}" presName="text_4" presStyleLbl="node1" presStyleIdx="3" presStyleCnt="5">
        <dgm:presLayoutVars>
          <dgm:bulletEnabled val="1"/>
        </dgm:presLayoutVars>
      </dgm:prSet>
      <dgm:spPr/>
      <dgm:t>
        <a:bodyPr/>
        <a:lstStyle/>
        <a:p>
          <a:endParaRPr lang="en-US"/>
        </a:p>
      </dgm:t>
    </dgm:pt>
    <dgm:pt modelId="{F1488E4A-A731-4DDC-89B9-F721D259EEAB}" type="pres">
      <dgm:prSet presAssocID="{A84699AD-AABB-4AF8-BE3C-75E9ADE303FC}" presName="accent_4" presStyleCnt="0"/>
      <dgm:spPr/>
    </dgm:pt>
    <dgm:pt modelId="{0BF9009A-258A-4FCF-82C2-FF8092216D7E}" type="pres">
      <dgm:prSet presAssocID="{A84699AD-AABB-4AF8-BE3C-75E9ADE303FC}" presName="accentRepeatNode" presStyleLbl="solidFgAcc1" presStyleIdx="3" presStyleCnt="5"/>
      <dgm:spPr/>
    </dgm:pt>
    <dgm:pt modelId="{606AF459-6B6D-43F9-BCB5-25F2192E714C}" type="pres">
      <dgm:prSet presAssocID="{522394A9-A30E-4509-B484-DC7EC696A46A}" presName="text_5" presStyleLbl="node1" presStyleIdx="4" presStyleCnt="5">
        <dgm:presLayoutVars>
          <dgm:bulletEnabled val="1"/>
        </dgm:presLayoutVars>
      </dgm:prSet>
      <dgm:spPr/>
      <dgm:t>
        <a:bodyPr/>
        <a:lstStyle/>
        <a:p>
          <a:endParaRPr lang="en-US"/>
        </a:p>
      </dgm:t>
    </dgm:pt>
    <dgm:pt modelId="{1E0341B4-A719-4BD5-AB3F-127823C5F83C}" type="pres">
      <dgm:prSet presAssocID="{522394A9-A30E-4509-B484-DC7EC696A46A}" presName="accent_5" presStyleCnt="0"/>
      <dgm:spPr/>
    </dgm:pt>
    <dgm:pt modelId="{BAA72D7B-BF30-4E61-B4F3-4488E3A923B5}" type="pres">
      <dgm:prSet presAssocID="{522394A9-A30E-4509-B484-DC7EC696A46A}" presName="accentRepeatNode" presStyleLbl="solidFgAcc1" presStyleIdx="4" presStyleCnt="5"/>
      <dgm:spPr/>
    </dgm:pt>
  </dgm:ptLst>
  <dgm:cxnLst>
    <dgm:cxn modelId="{71FB8046-690F-4D10-B487-3482F44F97DB}" srcId="{78B865B3-9418-4B43-BFA0-D542675F7B65}" destId="{8131E774-43B3-4EFB-9B7F-F917D2008A43}" srcOrd="2" destOrd="0" parTransId="{94224636-EC81-4256-94BC-229A19A64E1F}" sibTransId="{8772D362-257C-4236-AA76-CCBB27D8911B}"/>
    <dgm:cxn modelId="{587685CD-B2A4-492D-8E9F-7416333B3635}" type="presOf" srcId="{13F1743C-99BA-4BED-B7AE-E56222D21AD7}" destId="{9EA8260A-75A7-4831-A535-C325B9150CE3}" srcOrd="0" destOrd="0" presId="urn:microsoft.com/office/officeart/2008/layout/VerticalCurvedList"/>
    <dgm:cxn modelId="{2EF154E2-4469-4FEA-9922-686F2B3EF95C}" type="presOf" srcId="{522394A9-A30E-4509-B484-DC7EC696A46A}" destId="{606AF459-6B6D-43F9-BCB5-25F2192E714C}" srcOrd="0" destOrd="0" presId="urn:microsoft.com/office/officeart/2008/layout/VerticalCurvedList"/>
    <dgm:cxn modelId="{EBA7CF06-43EA-4F91-9106-977EC5D78C7F}" type="presOf" srcId="{8131E774-43B3-4EFB-9B7F-F917D2008A43}" destId="{0242EDE4-FFE1-4B80-92FD-8B9598551D49}" srcOrd="0" destOrd="0" presId="urn:microsoft.com/office/officeart/2008/layout/VerticalCurvedList"/>
    <dgm:cxn modelId="{3D195DCE-5FD7-49EA-B9D2-E6BD10511956}" type="presOf" srcId="{FC8E79DA-8E46-4C06-9165-26AC3340D367}" destId="{261932F2-52AE-4869-A89B-FBE093F59F84}" srcOrd="0" destOrd="0" presId="urn:microsoft.com/office/officeart/2008/layout/VerticalCurvedList"/>
    <dgm:cxn modelId="{311AE3CB-E4F7-4619-8EA7-AD21FC7FB671}" srcId="{78B865B3-9418-4B43-BFA0-D542675F7B65}" destId="{BA0B3AEC-85CA-4786-A538-9F91F7DBEFC2}" srcOrd="0" destOrd="0" parTransId="{E7DC1C2D-CEFE-4BFB-9E6B-119948169405}" sibTransId="{FC8E79DA-8E46-4C06-9165-26AC3340D367}"/>
    <dgm:cxn modelId="{6D2AF3B8-1E79-4779-8137-91FAC0955917}" srcId="{78B865B3-9418-4B43-BFA0-D542675F7B65}" destId="{522394A9-A30E-4509-B484-DC7EC696A46A}" srcOrd="4" destOrd="0" parTransId="{64D96062-06B1-4200-8C80-F945CECB43E9}" sibTransId="{9A9438F8-6053-4FEC-903E-D0E07C41F1B9}"/>
    <dgm:cxn modelId="{06A9A723-4018-4905-8BC8-3221CBD18F36}" srcId="{78B865B3-9418-4B43-BFA0-D542675F7B65}" destId="{A84699AD-AABB-4AF8-BE3C-75E9ADE303FC}" srcOrd="3" destOrd="0" parTransId="{1CB26F38-12D5-41E5-83D5-E40E2B71C4A1}" sibTransId="{D69F3DFE-A2C3-4C3D-8B03-EB40A34E6111}"/>
    <dgm:cxn modelId="{4463D1FA-B54C-4372-AC27-6048D1567C5F}" srcId="{78B865B3-9418-4B43-BFA0-D542675F7B65}" destId="{13F1743C-99BA-4BED-B7AE-E56222D21AD7}" srcOrd="1" destOrd="0" parTransId="{5C061815-11AC-4B9F-B972-AA00BBA4FD51}" sibTransId="{E2944AC8-4107-47B0-A552-E31A8F500727}"/>
    <dgm:cxn modelId="{B31DAF40-67F7-4902-9073-452AADD89679}" type="presOf" srcId="{BA0B3AEC-85CA-4786-A538-9F91F7DBEFC2}" destId="{EC376C88-5449-45C8-BBF3-FA6A836C7270}" srcOrd="0" destOrd="0" presId="urn:microsoft.com/office/officeart/2008/layout/VerticalCurvedList"/>
    <dgm:cxn modelId="{1EF32061-14F3-498E-B36C-80FA3BA20229}" type="presOf" srcId="{A84699AD-AABB-4AF8-BE3C-75E9ADE303FC}" destId="{391D4052-3864-496E-B7DB-4309A9F42996}" srcOrd="0" destOrd="0" presId="urn:microsoft.com/office/officeart/2008/layout/VerticalCurvedList"/>
    <dgm:cxn modelId="{6D72D1DF-1472-4C15-B7A6-EAAA06736CD0}" type="presOf" srcId="{78B865B3-9418-4B43-BFA0-D542675F7B65}" destId="{C8B52DB8-AB75-429B-9A30-3DBC2175EBD1}" srcOrd="0" destOrd="0" presId="urn:microsoft.com/office/officeart/2008/layout/VerticalCurvedList"/>
    <dgm:cxn modelId="{168246A0-BC1D-44F9-BF91-50E3D68BD6BB}" type="presParOf" srcId="{C8B52DB8-AB75-429B-9A30-3DBC2175EBD1}" destId="{081A4CB6-5D5B-413C-A8F4-DA70A21A5947}" srcOrd="0" destOrd="0" presId="urn:microsoft.com/office/officeart/2008/layout/VerticalCurvedList"/>
    <dgm:cxn modelId="{C61DCAD9-5638-40BF-9FB8-FD17731427CD}" type="presParOf" srcId="{081A4CB6-5D5B-413C-A8F4-DA70A21A5947}" destId="{2744F861-4E01-4C11-B7CC-590D301D8595}" srcOrd="0" destOrd="0" presId="urn:microsoft.com/office/officeart/2008/layout/VerticalCurvedList"/>
    <dgm:cxn modelId="{4FA09138-7536-446A-A8A5-752F53970F82}" type="presParOf" srcId="{2744F861-4E01-4C11-B7CC-590D301D8595}" destId="{8E425B3F-F9C2-4801-A0AA-8B233806933B}" srcOrd="0" destOrd="0" presId="urn:microsoft.com/office/officeart/2008/layout/VerticalCurvedList"/>
    <dgm:cxn modelId="{54A8415E-43F0-4BF5-940B-579083618B45}" type="presParOf" srcId="{2744F861-4E01-4C11-B7CC-590D301D8595}" destId="{261932F2-52AE-4869-A89B-FBE093F59F84}" srcOrd="1" destOrd="0" presId="urn:microsoft.com/office/officeart/2008/layout/VerticalCurvedList"/>
    <dgm:cxn modelId="{F0C5E963-BCAD-496E-9373-89BBC69DEA79}" type="presParOf" srcId="{2744F861-4E01-4C11-B7CC-590D301D8595}" destId="{CAB0921B-8C5F-4652-B247-ADAF5CADF4FC}" srcOrd="2" destOrd="0" presId="urn:microsoft.com/office/officeart/2008/layout/VerticalCurvedList"/>
    <dgm:cxn modelId="{F4618A1F-FDE3-472A-854A-145BA534548C}" type="presParOf" srcId="{2744F861-4E01-4C11-B7CC-590D301D8595}" destId="{1AB20D0B-607F-44E1-872B-919173DEEC26}" srcOrd="3" destOrd="0" presId="urn:microsoft.com/office/officeart/2008/layout/VerticalCurvedList"/>
    <dgm:cxn modelId="{266A4B4B-CCBC-4160-B684-EA9DB5254EDF}" type="presParOf" srcId="{081A4CB6-5D5B-413C-A8F4-DA70A21A5947}" destId="{EC376C88-5449-45C8-BBF3-FA6A836C7270}" srcOrd="1" destOrd="0" presId="urn:microsoft.com/office/officeart/2008/layout/VerticalCurvedList"/>
    <dgm:cxn modelId="{15623EFD-A8EE-4511-B7DB-9BE6412E20E8}" type="presParOf" srcId="{081A4CB6-5D5B-413C-A8F4-DA70A21A5947}" destId="{6E49B537-F8F2-40AD-AADE-2450AAE0C981}" srcOrd="2" destOrd="0" presId="urn:microsoft.com/office/officeart/2008/layout/VerticalCurvedList"/>
    <dgm:cxn modelId="{C1DFA71C-A963-4AAA-A496-3F4DD2BE29EE}" type="presParOf" srcId="{6E49B537-F8F2-40AD-AADE-2450AAE0C981}" destId="{9DDCD7E0-4EF3-4270-9B1B-43A7CFAE9F94}" srcOrd="0" destOrd="0" presId="urn:microsoft.com/office/officeart/2008/layout/VerticalCurvedList"/>
    <dgm:cxn modelId="{32BB9101-A3A3-4215-8DC2-1BF895EDFD56}" type="presParOf" srcId="{081A4CB6-5D5B-413C-A8F4-DA70A21A5947}" destId="{9EA8260A-75A7-4831-A535-C325B9150CE3}" srcOrd="3" destOrd="0" presId="urn:microsoft.com/office/officeart/2008/layout/VerticalCurvedList"/>
    <dgm:cxn modelId="{1FA4C1A7-8302-488D-A9F5-9A067F3351AE}" type="presParOf" srcId="{081A4CB6-5D5B-413C-A8F4-DA70A21A5947}" destId="{E007AFA5-06B5-4121-A038-5573D3AD9297}" srcOrd="4" destOrd="0" presId="urn:microsoft.com/office/officeart/2008/layout/VerticalCurvedList"/>
    <dgm:cxn modelId="{EFA9C53F-A088-46A0-9FB7-362509AF701C}" type="presParOf" srcId="{E007AFA5-06B5-4121-A038-5573D3AD9297}" destId="{D4D1D3D4-6BF2-49FE-93A8-A3129A3D0C0B}" srcOrd="0" destOrd="0" presId="urn:microsoft.com/office/officeart/2008/layout/VerticalCurvedList"/>
    <dgm:cxn modelId="{6585500F-01D9-4C95-8781-18D53F292A19}" type="presParOf" srcId="{081A4CB6-5D5B-413C-A8F4-DA70A21A5947}" destId="{0242EDE4-FFE1-4B80-92FD-8B9598551D49}" srcOrd="5" destOrd="0" presId="urn:microsoft.com/office/officeart/2008/layout/VerticalCurvedList"/>
    <dgm:cxn modelId="{D0EDA53D-DF7C-4E72-9D7B-7BD3FB57BD6D}" type="presParOf" srcId="{081A4CB6-5D5B-413C-A8F4-DA70A21A5947}" destId="{EB74B9BB-7D0A-43C3-870B-B087976DCCB4}" srcOrd="6" destOrd="0" presId="urn:microsoft.com/office/officeart/2008/layout/VerticalCurvedList"/>
    <dgm:cxn modelId="{DE550A41-4C70-42C1-BC80-29B673FE1B24}" type="presParOf" srcId="{EB74B9BB-7D0A-43C3-870B-B087976DCCB4}" destId="{9B25EB9E-3611-4AD1-98D1-528432E49134}" srcOrd="0" destOrd="0" presId="urn:microsoft.com/office/officeart/2008/layout/VerticalCurvedList"/>
    <dgm:cxn modelId="{E8C73720-F40D-40A7-8D41-2D7C13765072}" type="presParOf" srcId="{081A4CB6-5D5B-413C-A8F4-DA70A21A5947}" destId="{391D4052-3864-496E-B7DB-4309A9F42996}" srcOrd="7" destOrd="0" presId="urn:microsoft.com/office/officeart/2008/layout/VerticalCurvedList"/>
    <dgm:cxn modelId="{9345E2A1-98D3-4D9C-B80D-BE9759DB86E0}" type="presParOf" srcId="{081A4CB6-5D5B-413C-A8F4-DA70A21A5947}" destId="{F1488E4A-A731-4DDC-89B9-F721D259EEAB}" srcOrd="8" destOrd="0" presId="urn:microsoft.com/office/officeart/2008/layout/VerticalCurvedList"/>
    <dgm:cxn modelId="{4B4E7B13-F72D-4774-9385-A4A6640C489C}" type="presParOf" srcId="{F1488E4A-A731-4DDC-89B9-F721D259EEAB}" destId="{0BF9009A-258A-4FCF-82C2-FF8092216D7E}" srcOrd="0" destOrd="0" presId="urn:microsoft.com/office/officeart/2008/layout/VerticalCurvedList"/>
    <dgm:cxn modelId="{E6C08B78-2E26-44B4-B2B4-0CEB58CCA488}" type="presParOf" srcId="{081A4CB6-5D5B-413C-A8F4-DA70A21A5947}" destId="{606AF459-6B6D-43F9-BCB5-25F2192E714C}" srcOrd="9" destOrd="0" presId="urn:microsoft.com/office/officeart/2008/layout/VerticalCurvedList"/>
    <dgm:cxn modelId="{4DD52DF9-482C-4957-811A-C100C67ACC76}" type="presParOf" srcId="{081A4CB6-5D5B-413C-A8F4-DA70A21A5947}" destId="{1E0341B4-A719-4BD5-AB3F-127823C5F83C}" srcOrd="10" destOrd="0" presId="urn:microsoft.com/office/officeart/2008/layout/VerticalCurvedList"/>
    <dgm:cxn modelId="{438999F4-5B56-40A0-A64F-D84F803B1996}" type="presParOf" srcId="{1E0341B4-A719-4BD5-AB3F-127823C5F83C}" destId="{BAA72D7B-BF30-4E61-B4F3-4488E3A923B5}" srcOrd="0" destOrd="0" presId="urn:microsoft.com/office/officeart/2008/layout/VerticalCurved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6F9E42-8724-4077-BB62-F0CB030E9034}">
      <dsp:nvSpPr>
        <dsp:cNvPr id="0" name=""/>
        <dsp:cNvSpPr/>
      </dsp:nvSpPr>
      <dsp:spPr>
        <a:xfrm rot="16200000">
          <a:off x="1059025" y="1565473"/>
          <a:ext cx="3314920" cy="2025768"/>
        </a:xfrm>
        <a:prstGeom prst="round2SameRect">
          <a:avLst>
            <a:gd name="adj1" fmla="val 16670"/>
            <a:gd name="adj2" fmla="val 0"/>
          </a:avLst>
        </a:prstGeom>
        <a:solidFill>
          <a:schemeClr val="accent5">
            <a:tint val="5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spcFirstLastPara="0" vert="horz" wrap="square" lIns="83820" tIns="139700" rIns="125730" bIns="139700" numCol="1" spcCol="1270" anchor="t" anchorCtr="0">
          <a:noAutofit/>
        </a:bodyPr>
        <a:lstStyle/>
        <a:p>
          <a:pPr lvl="0" algn="l" defTabSz="977900">
            <a:lnSpc>
              <a:spcPct val="90000"/>
            </a:lnSpc>
            <a:spcBef>
              <a:spcPct val="0"/>
            </a:spcBef>
            <a:spcAft>
              <a:spcPct val="35000"/>
            </a:spcAft>
          </a:pPr>
          <a:r>
            <a:rPr lang="vi-VN" sz="2200" b="1" kern="1200" dirty="0" smtClean="0">
              <a:solidFill>
                <a:srgbClr val="C00000"/>
              </a:solidFill>
              <a:latin typeface="Times New Roman" pitchFamily="18" charset="0"/>
              <a:cs typeface="Times New Roman" pitchFamily="18" charset="0"/>
            </a:rPr>
            <a:t>Nhận thức </a:t>
          </a:r>
          <a:r>
            <a:rPr lang="vi-VN" sz="2200" b="0" kern="1200" dirty="0" smtClean="0">
              <a:latin typeface="Times New Roman" pitchFamily="18" charset="0"/>
              <a:cs typeface="Times New Roman" pitchFamily="18" charset="0"/>
            </a:rPr>
            <a:t>ngay từ đầu phải xuất phát từ thực tiễn và do thực tiễn quy định</a:t>
          </a:r>
          <a:endParaRPr lang="en-US" sz="2200" b="0" kern="1200" dirty="0">
            <a:latin typeface="Times New Roman" pitchFamily="18" charset="0"/>
            <a:cs typeface="Times New Roman" pitchFamily="18" charset="0"/>
          </a:endParaRPr>
        </a:p>
      </dsp:txBody>
      <dsp:txXfrm rot="5400000">
        <a:off x="1802509" y="1019805"/>
        <a:ext cx="1926860" cy="3117104"/>
      </dsp:txXfrm>
    </dsp:sp>
    <dsp:sp modelId="{5251164B-8BEC-4EDF-8543-9CEFD1423185}">
      <dsp:nvSpPr>
        <dsp:cNvPr id="0" name=""/>
        <dsp:cNvSpPr/>
      </dsp:nvSpPr>
      <dsp:spPr>
        <a:xfrm rot="5400000">
          <a:off x="3176780" y="1565473"/>
          <a:ext cx="3314920" cy="2025768"/>
        </a:xfrm>
        <a:prstGeom prst="round2SameRect">
          <a:avLst>
            <a:gd name="adj1" fmla="val 16670"/>
            <a:gd name="adj2" fmla="val 0"/>
          </a:avLst>
        </a:prstGeom>
        <a:solidFill>
          <a:schemeClr val="accent5">
            <a:tint val="50000"/>
            <a:hueOff val="-10774846"/>
            <a:satOff val="46375"/>
            <a:lumOff val="12537"/>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spcFirstLastPara="0" vert="horz" wrap="square" lIns="125730" tIns="139700" rIns="83820" bIns="139700" numCol="1" spcCol="1270" anchor="t" anchorCtr="0">
          <a:noAutofit/>
        </a:bodyPr>
        <a:lstStyle/>
        <a:p>
          <a:pPr lvl="0" algn="l" defTabSz="977900">
            <a:lnSpc>
              <a:spcPct val="90000"/>
            </a:lnSpc>
            <a:spcBef>
              <a:spcPct val="0"/>
            </a:spcBef>
            <a:spcAft>
              <a:spcPct val="35000"/>
            </a:spcAft>
          </a:pPr>
          <a:r>
            <a:rPr lang="vi-VN" sz="2200" b="1" kern="1200" dirty="0" smtClean="0">
              <a:solidFill>
                <a:srgbClr val="C00000"/>
              </a:solidFill>
              <a:latin typeface="Times New Roman" pitchFamily="18" charset="0"/>
              <a:cs typeface="Times New Roman" pitchFamily="18" charset="0"/>
            </a:rPr>
            <a:t>Thực tiễn </a:t>
          </a:r>
          <a:r>
            <a:rPr lang="vi-VN" sz="2200" kern="1200" dirty="0" smtClean="0">
              <a:latin typeface="Times New Roman" pitchFamily="18" charset="0"/>
              <a:cs typeface="Times New Roman" pitchFamily="18" charset="0"/>
            </a:rPr>
            <a:t>còn đề ra nhu cầu, nhiệm vụ và phương hướng phát triển của nhận thức.</a:t>
          </a:r>
          <a:endParaRPr lang="en-US" sz="2200" kern="1200" dirty="0">
            <a:latin typeface="Times New Roman" pitchFamily="18" charset="0"/>
            <a:cs typeface="Times New Roman" pitchFamily="18" charset="0"/>
          </a:endParaRPr>
        </a:p>
      </dsp:txBody>
      <dsp:txXfrm rot="-5400000">
        <a:off x="3821356" y="1019805"/>
        <a:ext cx="1926860" cy="3117104"/>
      </dsp:txXfrm>
    </dsp:sp>
    <dsp:sp modelId="{5A65D476-8EC1-4789-B1A9-6B6E71FE193B}">
      <dsp:nvSpPr>
        <dsp:cNvPr id="0" name=""/>
        <dsp:cNvSpPr/>
      </dsp:nvSpPr>
      <dsp:spPr>
        <a:xfrm>
          <a:off x="2716279" y="0"/>
          <a:ext cx="2117754" cy="2117651"/>
        </a:xfrm>
        <a:prstGeom prst="circularArrow">
          <a:avLst>
            <a:gd name="adj1" fmla="val 12500"/>
            <a:gd name="adj2" fmla="val 1142322"/>
            <a:gd name="adj3" fmla="val 20457678"/>
            <a:gd name="adj4" fmla="val 10800000"/>
            <a:gd name="adj5" fmla="val 125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6DCE2336-7068-4395-AB13-CBD89CEA09D1}">
      <dsp:nvSpPr>
        <dsp:cNvPr id="0" name=""/>
        <dsp:cNvSpPr/>
      </dsp:nvSpPr>
      <dsp:spPr>
        <a:xfrm rot="10800000">
          <a:off x="2716279" y="3038548"/>
          <a:ext cx="2117754" cy="2117651"/>
        </a:xfrm>
        <a:prstGeom prst="circularArrow">
          <a:avLst>
            <a:gd name="adj1" fmla="val 12500"/>
            <a:gd name="adj2" fmla="val 1142322"/>
            <a:gd name="adj3" fmla="val 20457678"/>
            <a:gd name="adj4" fmla="val 10800000"/>
            <a:gd name="adj5" fmla="val 12500"/>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7D419D-69E7-4022-8877-B9EF98633975}">
      <dsp:nvSpPr>
        <dsp:cNvPr id="0" name=""/>
        <dsp:cNvSpPr/>
      </dsp:nvSpPr>
      <dsp:spPr>
        <a:xfrm>
          <a:off x="0" y="617061"/>
          <a:ext cx="8229600" cy="3291840"/>
        </a:xfrm>
        <a:prstGeom prst="leftRightRibb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85DFD2-1813-4791-98CB-9F1179F53F76}">
      <dsp:nvSpPr>
        <dsp:cNvPr id="0" name=""/>
        <dsp:cNvSpPr/>
      </dsp:nvSpPr>
      <dsp:spPr>
        <a:xfrm>
          <a:off x="987552" y="1193133"/>
          <a:ext cx="2715768" cy="1613001"/>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231140" rIns="0" bIns="247650" numCol="1" spcCol="1270" anchor="ctr" anchorCtr="0">
          <a:noAutofit/>
        </a:bodyPr>
        <a:lstStyle/>
        <a:p>
          <a:pPr lvl="0" algn="ctr" defTabSz="2889250">
            <a:lnSpc>
              <a:spcPct val="90000"/>
            </a:lnSpc>
            <a:spcBef>
              <a:spcPct val="0"/>
            </a:spcBef>
            <a:spcAft>
              <a:spcPct val="35000"/>
            </a:spcAft>
          </a:pPr>
          <a:endParaRPr lang="en-US" sz="6500" kern="1200"/>
        </a:p>
      </dsp:txBody>
      <dsp:txXfrm>
        <a:off x="987552" y="1193133"/>
        <a:ext cx="2715768" cy="1613001"/>
      </dsp:txXfrm>
    </dsp:sp>
    <dsp:sp modelId="{88621171-0C3C-4941-9D70-5C2454E439CD}">
      <dsp:nvSpPr>
        <dsp:cNvPr id="0" name=""/>
        <dsp:cNvSpPr/>
      </dsp:nvSpPr>
      <dsp:spPr>
        <a:xfrm>
          <a:off x="4114800" y="1719827"/>
          <a:ext cx="3209544" cy="1613001"/>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231140" rIns="0" bIns="247650" numCol="1" spcCol="1270" anchor="ctr" anchorCtr="0">
          <a:noAutofit/>
        </a:bodyPr>
        <a:lstStyle/>
        <a:p>
          <a:pPr lvl="0" algn="ctr" defTabSz="2889250">
            <a:lnSpc>
              <a:spcPct val="90000"/>
            </a:lnSpc>
            <a:spcBef>
              <a:spcPct val="0"/>
            </a:spcBef>
            <a:spcAft>
              <a:spcPct val="35000"/>
            </a:spcAft>
          </a:pPr>
          <a:endParaRPr lang="en-US" sz="6500" kern="1200"/>
        </a:p>
      </dsp:txBody>
      <dsp:txXfrm>
        <a:off x="4114800" y="1719827"/>
        <a:ext cx="3209544" cy="161300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153E20-BF71-46B7-9427-045F727D1863}">
      <dsp:nvSpPr>
        <dsp:cNvPr id="0" name=""/>
        <dsp:cNvSpPr/>
      </dsp:nvSpPr>
      <dsp:spPr>
        <a:xfrm>
          <a:off x="0" y="813723"/>
          <a:ext cx="8077200" cy="3230880"/>
        </a:xfrm>
        <a:prstGeom prst="leftRightRibbon">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83DC3CE1-083F-4B85-AD89-E40922D5D47E}">
      <dsp:nvSpPr>
        <dsp:cNvPr id="0" name=""/>
        <dsp:cNvSpPr/>
      </dsp:nvSpPr>
      <dsp:spPr>
        <a:xfrm>
          <a:off x="969264" y="1379127"/>
          <a:ext cx="2665476" cy="1583131"/>
        </a:xfrm>
        <a:prstGeom prst="rect">
          <a:avLst/>
        </a:prstGeom>
        <a:noFill/>
        <a:ln>
          <a:noFill/>
        </a:ln>
        <a:effectLst>
          <a:outerShdw blurRad="40000" dist="23000" dir="5400000" rotWithShape="0">
            <a:srgbClr val="000000">
              <a:alpha val="35000"/>
            </a:srgbClr>
          </a:outerShdw>
        </a:effectLst>
        <a:sp3d/>
      </dsp:spPr>
      <dsp:style>
        <a:lnRef idx="0">
          <a:scrgbClr r="0" g="0" b="0"/>
        </a:lnRef>
        <a:fillRef idx="3">
          <a:scrgbClr r="0" g="0" b="0"/>
        </a:fillRef>
        <a:effectRef idx="2">
          <a:scrgbClr r="0" g="0" b="0"/>
        </a:effectRef>
        <a:fontRef idx="minor">
          <a:schemeClr val="lt1"/>
        </a:fontRef>
      </dsp:style>
      <dsp:txBody>
        <a:bodyPr spcFirstLastPara="0" vert="horz" wrap="square" lIns="0" tIns="71120" rIns="0" bIns="76200" numCol="1" spcCol="1270" anchor="ctr" anchorCtr="0">
          <a:noAutofit/>
        </a:bodyPr>
        <a:lstStyle/>
        <a:p>
          <a:pPr lvl="0" algn="ctr" defTabSz="889000">
            <a:lnSpc>
              <a:spcPct val="90000"/>
            </a:lnSpc>
            <a:spcBef>
              <a:spcPct val="0"/>
            </a:spcBef>
            <a:spcAft>
              <a:spcPct val="35000"/>
            </a:spcAft>
          </a:pPr>
          <a:r>
            <a:rPr lang="vi-VN" sz="2000" kern="1200" dirty="0" smtClean="0">
              <a:latin typeface="Times New Roman" pitchFamily="18" charset="0"/>
              <a:cs typeface="Times New Roman" pitchFamily="18" charset="0"/>
            </a:rPr>
            <a:t>Lý luận phải được thực tiễn kiểm nghiệm, bản thân lý luận phải đi đôi với thực tiễn.</a:t>
          </a:r>
          <a:endParaRPr lang="en-US" sz="2000" kern="1200" dirty="0">
            <a:latin typeface="Times New Roman" pitchFamily="18" charset="0"/>
            <a:cs typeface="Times New Roman" pitchFamily="18" charset="0"/>
          </a:endParaRPr>
        </a:p>
      </dsp:txBody>
      <dsp:txXfrm>
        <a:off x="969264" y="1379127"/>
        <a:ext cx="2665476" cy="1583131"/>
      </dsp:txXfrm>
    </dsp:sp>
    <dsp:sp modelId="{B5723CD8-C554-4E0A-8805-14F7F54E80B4}">
      <dsp:nvSpPr>
        <dsp:cNvPr id="0" name=""/>
        <dsp:cNvSpPr/>
      </dsp:nvSpPr>
      <dsp:spPr>
        <a:xfrm>
          <a:off x="4038600" y="1896068"/>
          <a:ext cx="3150108" cy="1583131"/>
        </a:xfrm>
        <a:prstGeom prst="rect">
          <a:avLst/>
        </a:prstGeom>
        <a:noFill/>
        <a:ln>
          <a:noFill/>
        </a:ln>
        <a:effectLst>
          <a:outerShdw blurRad="40000" dist="23000" dir="5400000" rotWithShape="0">
            <a:srgbClr val="000000">
              <a:alpha val="35000"/>
            </a:srgbClr>
          </a:outerShdw>
        </a:effectLst>
        <a:sp3d/>
      </dsp:spPr>
      <dsp:style>
        <a:lnRef idx="0">
          <a:scrgbClr r="0" g="0" b="0"/>
        </a:lnRef>
        <a:fillRef idx="3">
          <a:scrgbClr r="0" g="0" b="0"/>
        </a:fillRef>
        <a:effectRef idx="2">
          <a:scrgbClr r="0" g="0" b="0"/>
        </a:effectRef>
        <a:fontRef idx="minor">
          <a:schemeClr val="lt1"/>
        </a:fontRef>
      </dsp:style>
      <dsp:txBody>
        <a:bodyPr spcFirstLastPara="0" vert="horz" wrap="square" lIns="0" tIns="71120" rIns="0" bIns="76200" numCol="1" spcCol="1270" anchor="ctr" anchorCtr="0">
          <a:noAutofit/>
        </a:bodyPr>
        <a:lstStyle/>
        <a:p>
          <a:pPr lvl="0" algn="ctr" defTabSz="889000">
            <a:lnSpc>
              <a:spcPct val="90000"/>
            </a:lnSpc>
            <a:spcBef>
              <a:spcPct val="0"/>
            </a:spcBef>
            <a:spcAft>
              <a:spcPct val="35000"/>
            </a:spcAft>
          </a:pPr>
          <a:r>
            <a:rPr lang="vi-VN" sz="2000" kern="1200" dirty="0" smtClean="0">
              <a:latin typeface="Times New Roman" pitchFamily="18" charset="0"/>
              <a:cs typeface="Times New Roman" pitchFamily="18" charset="0"/>
            </a:rPr>
            <a:t>Thực tiễn là tiêu chuẩn duy nhất đáng tin cậy để kiểm tra tính chân thực hay sai lầm của nhận thức con người</a:t>
          </a:r>
          <a:endParaRPr lang="en-US" sz="2000" kern="1200" dirty="0">
            <a:latin typeface="Times New Roman" pitchFamily="18" charset="0"/>
            <a:cs typeface="Times New Roman" pitchFamily="18" charset="0"/>
          </a:endParaRPr>
        </a:p>
      </dsp:txBody>
      <dsp:txXfrm>
        <a:off x="4038600" y="1896068"/>
        <a:ext cx="3150108" cy="158313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EAD6F6-CBAF-4BBE-ACA6-41A9725CE966}">
      <dsp:nvSpPr>
        <dsp:cNvPr id="0" name=""/>
        <dsp:cNvSpPr/>
      </dsp:nvSpPr>
      <dsp:spPr>
        <a:xfrm>
          <a:off x="-5116967" y="-783865"/>
          <a:ext cx="6093694" cy="6093694"/>
        </a:xfrm>
        <a:prstGeom prst="blockArc">
          <a:avLst>
            <a:gd name="adj1" fmla="val 18900000"/>
            <a:gd name="adj2" fmla="val 2700000"/>
            <a:gd name="adj3" fmla="val 354"/>
          </a:avLst>
        </a:pr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C661A3-CCD3-4259-969C-DDC90EA22C47}">
      <dsp:nvSpPr>
        <dsp:cNvPr id="0" name=""/>
        <dsp:cNvSpPr/>
      </dsp:nvSpPr>
      <dsp:spPr>
        <a:xfrm>
          <a:off x="628203" y="452596"/>
          <a:ext cx="7538938" cy="905192"/>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8497" tIns="119380" rIns="119380" bIns="119380" numCol="1" spcCol="1270" anchor="ctr" anchorCtr="0">
          <a:noAutofit/>
        </a:bodyPr>
        <a:lstStyle/>
        <a:p>
          <a:pPr lvl="0" algn="l" defTabSz="2089150">
            <a:lnSpc>
              <a:spcPct val="90000"/>
            </a:lnSpc>
            <a:spcBef>
              <a:spcPct val="0"/>
            </a:spcBef>
            <a:spcAft>
              <a:spcPct val="35000"/>
            </a:spcAft>
          </a:pPr>
          <a:endParaRPr lang="en-US" sz="4700" kern="1200"/>
        </a:p>
      </dsp:txBody>
      <dsp:txXfrm>
        <a:off x="628203" y="452596"/>
        <a:ext cx="7538938" cy="905192"/>
      </dsp:txXfrm>
    </dsp:sp>
    <dsp:sp modelId="{0B7C22BD-CAC8-4D61-B64E-F4A5A8DB7034}">
      <dsp:nvSpPr>
        <dsp:cNvPr id="0" name=""/>
        <dsp:cNvSpPr/>
      </dsp:nvSpPr>
      <dsp:spPr>
        <a:xfrm>
          <a:off x="62458" y="339447"/>
          <a:ext cx="1131490" cy="1131490"/>
        </a:xfrm>
        <a:prstGeom prst="ellipse">
          <a:avLst/>
        </a:prstGeom>
        <a:solidFill>
          <a:schemeClr val="lt1">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A4010E0-8A82-4265-B9D2-BBD3245C450E}">
      <dsp:nvSpPr>
        <dsp:cNvPr id="0" name=""/>
        <dsp:cNvSpPr/>
      </dsp:nvSpPr>
      <dsp:spPr>
        <a:xfrm>
          <a:off x="957241" y="1810385"/>
          <a:ext cx="7209900" cy="905192"/>
        </a:xfrm>
        <a:prstGeom prst="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8497" tIns="119380" rIns="119380" bIns="119380" numCol="1" spcCol="1270" anchor="ctr" anchorCtr="0">
          <a:noAutofit/>
        </a:bodyPr>
        <a:lstStyle/>
        <a:p>
          <a:pPr lvl="0" algn="l" defTabSz="2089150">
            <a:lnSpc>
              <a:spcPct val="90000"/>
            </a:lnSpc>
            <a:spcBef>
              <a:spcPct val="0"/>
            </a:spcBef>
            <a:spcAft>
              <a:spcPct val="35000"/>
            </a:spcAft>
          </a:pPr>
          <a:endParaRPr lang="en-US" sz="4700" kern="1200"/>
        </a:p>
      </dsp:txBody>
      <dsp:txXfrm>
        <a:off x="957241" y="1810385"/>
        <a:ext cx="7209900" cy="905192"/>
      </dsp:txXfrm>
    </dsp:sp>
    <dsp:sp modelId="{7314E3D9-50AD-460B-9820-DBCE6082C32D}">
      <dsp:nvSpPr>
        <dsp:cNvPr id="0" name=""/>
        <dsp:cNvSpPr/>
      </dsp:nvSpPr>
      <dsp:spPr>
        <a:xfrm>
          <a:off x="391495" y="1697236"/>
          <a:ext cx="1131490" cy="1131490"/>
        </a:xfrm>
        <a:prstGeom prst="ellipse">
          <a:avLst/>
        </a:prstGeom>
        <a:solidFill>
          <a:schemeClr val="lt1">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sp>
    <dsp:sp modelId="{0DEBD07D-CE6A-4841-B41E-2C01EACB85E6}">
      <dsp:nvSpPr>
        <dsp:cNvPr id="0" name=""/>
        <dsp:cNvSpPr/>
      </dsp:nvSpPr>
      <dsp:spPr>
        <a:xfrm>
          <a:off x="628203" y="3168174"/>
          <a:ext cx="7538938" cy="905192"/>
        </a:xfrm>
        <a:prstGeom prst="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8497" tIns="119380" rIns="119380" bIns="119380" numCol="1" spcCol="1270" anchor="ctr" anchorCtr="0">
          <a:noAutofit/>
        </a:bodyPr>
        <a:lstStyle/>
        <a:p>
          <a:pPr lvl="0" algn="l" defTabSz="2089150">
            <a:lnSpc>
              <a:spcPct val="90000"/>
            </a:lnSpc>
            <a:spcBef>
              <a:spcPct val="0"/>
            </a:spcBef>
            <a:spcAft>
              <a:spcPct val="35000"/>
            </a:spcAft>
          </a:pPr>
          <a:endParaRPr lang="en-US" sz="4700" kern="1200"/>
        </a:p>
      </dsp:txBody>
      <dsp:txXfrm>
        <a:off x="628203" y="3168174"/>
        <a:ext cx="7538938" cy="905192"/>
      </dsp:txXfrm>
    </dsp:sp>
    <dsp:sp modelId="{E885753C-C969-4ABF-A34D-42142C7DF2DD}">
      <dsp:nvSpPr>
        <dsp:cNvPr id="0" name=""/>
        <dsp:cNvSpPr/>
      </dsp:nvSpPr>
      <dsp:spPr>
        <a:xfrm>
          <a:off x="62458" y="3055025"/>
          <a:ext cx="1131490" cy="1131490"/>
        </a:xfrm>
        <a:prstGeom prst="ellipse">
          <a:avLst/>
        </a:prstGeom>
        <a:solidFill>
          <a:schemeClr val="lt1">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1932F2-52AE-4869-A89B-FBE093F59F84}">
      <dsp:nvSpPr>
        <dsp:cNvPr id="0" name=""/>
        <dsp:cNvSpPr/>
      </dsp:nvSpPr>
      <dsp:spPr>
        <a:xfrm>
          <a:off x="-7582993" y="-1158763"/>
          <a:ext cx="9023126" cy="9023126"/>
        </a:xfrm>
        <a:prstGeom prst="blockArc">
          <a:avLst>
            <a:gd name="adj1" fmla="val 18900000"/>
            <a:gd name="adj2" fmla="val 2700000"/>
            <a:gd name="adj3" fmla="val 239"/>
          </a:avLst>
        </a:pr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376C88-5449-45C8-BBF3-FA6A836C7270}">
      <dsp:nvSpPr>
        <dsp:cNvPr id="0" name=""/>
        <dsp:cNvSpPr/>
      </dsp:nvSpPr>
      <dsp:spPr>
        <a:xfrm>
          <a:off x="628638" y="418965"/>
          <a:ext cx="7275454" cy="838468"/>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5534" tIns="55880" rIns="55880" bIns="55880" numCol="1" spcCol="1270" anchor="ctr" anchorCtr="0">
          <a:noAutofit/>
        </a:bodyPr>
        <a:lstStyle/>
        <a:p>
          <a:pPr lvl="0" algn="just" defTabSz="977900">
            <a:lnSpc>
              <a:spcPct val="90000"/>
            </a:lnSpc>
            <a:spcBef>
              <a:spcPct val="0"/>
            </a:spcBef>
            <a:spcAft>
              <a:spcPct val="35000"/>
            </a:spcAft>
          </a:pPr>
          <a:r>
            <a:rPr lang="en-US" sz="2200" i="0" kern="1200" dirty="0" smtClean="0">
              <a:solidFill>
                <a:srgbClr val="C00000"/>
              </a:solidFill>
              <a:latin typeface="Times New Roman" pitchFamily="18" charset="0"/>
              <a:cs typeface="Times New Roman" pitchFamily="18" charset="0"/>
            </a:rPr>
            <a:t>G</a:t>
          </a:r>
          <a:r>
            <a:rPr lang="vi-VN" sz="2200" i="0" kern="1200" dirty="0" smtClean="0">
              <a:solidFill>
                <a:srgbClr val="C00000"/>
              </a:solidFill>
              <a:latin typeface="Times New Roman" pitchFamily="18" charset="0"/>
              <a:cs typeface="Times New Roman" pitchFamily="18" charset="0"/>
            </a:rPr>
            <a:t>iảng viên phải nắm vững các nội dung lý luận mà mình đảm nhiệm giảng dạy. </a:t>
          </a:r>
          <a:endParaRPr lang="en-US" sz="2200" i="0" kern="1200" dirty="0">
            <a:solidFill>
              <a:srgbClr val="C00000"/>
            </a:solidFill>
            <a:latin typeface="Times New Roman" pitchFamily="18" charset="0"/>
            <a:cs typeface="Times New Roman" pitchFamily="18" charset="0"/>
          </a:endParaRPr>
        </a:p>
      </dsp:txBody>
      <dsp:txXfrm>
        <a:off x="628638" y="418965"/>
        <a:ext cx="7275454" cy="838468"/>
      </dsp:txXfrm>
    </dsp:sp>
    <dsp:sp modelId="{9DDCD7E0-4EF3-4270-9B1B-43A7CFAE9F94}">
      <dsp:nvSpPr>
        <dsp:cNvPr id="0" name=""/>
        <dsp:cNvSpPr/>
      </dsp:nvSpPr>
      <dsp:spPr>
        <a:xfrm>
          <a:off x="104595" y="314157"/>
          <a:ext cx="1048085" cy="1048085"/>
        </a:xfrm>
        <a:prstGeom prst="ellipse">
          <a:avLst/>
        </a:prstGeom>
        <a:solidFill>
          <a:schemeClr val="lt1">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EA8260A-75A7-4831-A535-C325B9150CE3}">
      <dsp:nvSpPr>
        <dsp:cNvPr id="0" name=""/>
        <dsp:cNvSpPr/>
      </dsp:nvSpPr>
      <dsp:spPr>
        <a:xfrm>
          <a:off x="1229459" y="1676265"/>
          <a:ext cx="6674632" cy="838468"/>
        </a:xfrm>
        <a:prstGeom prst="rect">
          <a:avLst/>
        </a:prstGeom>
        <a:solidFill>
          <a:schemeClr val="accent5">
            <a:hueOff val="-2483469"/>
            <a:satOff val="9953"/>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5534" tIns="55880" rIns="55880" bIns="55880" numCol="1" spcCol="1270" anchor="ctr" anchorCtr="0">
          <a:noAutofit/>
        </a:bodyPr>
        <a:lstStyle/>
        <a:p>
          <a:pPr lvl="0" algn="just" defTabSz="977900">
            <a:lnSpc>
              <a:spcPct val="90000"/>
            </a:lnSpc>
            <a:spcBef>
              <a:spcPct val="0"/>
            </a:spcBef>
            <a:spcAft>
              <a:spcPct val="35000"/>
            </a:spcAft>
          </a:pPr>
          <a:r>
            <a:rPr lang="vi-VN" sz="2200" i="0" kern="1200" dirty="0" smtClean="0">
              <a:solidFill>
                <a:srgbClr val="C00000"/>
              </a:solidFill>
              <a:latin typeface="Times New Roman" pitchFamily="18" charset="0"/>
              <a:cs typeface="Times New Roman" pitchFamily="18" charset="0"/>
            </a:rPr>
            <a:t>Phải nghiên cứu, lựa chọn thông tin thực tiễn vào bài giảng một cách khoa học</a:t>
          </a:r>
          <a:endParaRPr lang="en-US" sz="2200" i="0" kern="1200" dirty="0">
            <a:solidFill>
              <a:srgbClr val="C00000"/>
            </a:solidFill>
            <a:latin typeface="Times New Roman" pitchFamily="18" charset="0"/>
            <a:cs typeface="Times New Roman" pitchFamily="18" charset="0"/>
          </a:endParaRPr>
        </a:p>
      </dsp:txBody>
      <dsp:txXfrm>
        <a:off x="1229459" y="1676265"/>
        <a:ext cx="6674632" cy="838468"/>
      </dsp:txXfrm>
    </dsp:sp>
    <dsp:sp modelId="{D4D1D3D4-6BF2-49FE-93A8-A3129A3D0C0B}">
      <dsp:nvSpPr>
        <dsp:cNvPr id="0" name=""/>
        <dsp:cNvSpPr/>
      </dsp:nvSpPr>
      <dsp:spPr>
        <a:xfrm>
          <a:off x="705417" y="1571457"/>
          <a:ext cx="1048085" cy="1048085"/>
        </a:xfrm>
        <a:prstGeom prst="ellipse">
          <a:avLst/>
        </a:prstGeom>
        <a:solidFill>
          <a:schemeClr val="lt1">
            <a:hueOff val="0"/>
            <a:satOff val="0"/>
            <a:lumOff val="0"/>
            <a:alphaOff val="0"/>
          </a:schemeClr>
        </a:solidFill>
        <a:ln w="25400" cap="flat" cmpd="sng" algn="ctr">
          <a:solidFill>
            <a:schemeClr val="accent5">
              <a:hueOff val="-2483469"/>
              <a:satOff val="9953"/>
              <a:lumOff val="2157"/>
              <a:alphaOff val="0"/>
            </a:schemeClr>
          </a:solidFill>
          <a:prstDash val="solid"/>
        </a:ln>
        <a:effectLst/>
      </dsp:spPr>
      <dsp:style>
        <a:lnRef idx="2">
          <a:scrgbClr r="0" g="0" b="0"/>
        </a:lnRef>
        <a:fillRef idx="1">
          <a:scrgbClr r="0" g="0" b="0"/>
        </a:fillRef>
        <a:effectRef idx="0">
          <a:scrgbClr r="0" g="0" b="0"/>
        </a:effectRef>
        <a:fontRef idx="minor"/>
      </dsp:style>
    </dsp:sp>
    <dsp:sp modelId="{0242EDE4-FFE1-4B80-92FD-8B9598551D49}">
      <dsp:nvSpPr>
        <dsp:cNvPr id="0" name=""/>
        <dsp:cNvSpPr/>
      </dsp:nvSpPr>
      <dsp:spPr>
        <a:xfrm>
          <a:off x="1413863" y="2933565"/>
          <a:ext cx="6490228" cy="838468"/>
        </a:xfrm>
        <a:prstGeom prst="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5534" tIns="55880" rIns="55880" bIns="55880" numCol="1" spcCol="1270" anchor="ctr" anchorCtr="0">
          <a:noAutofit/>
        </a:bodyPr>
        <a:lstStyle/>
        <a:p>
          <a:pPr lvl="0" algn="just" defTabSz="977900">
            <a:lnSpc>
              <a:spcPct val="90000"/>
            </a:lnSpc>
            <a:spcBef>
              <a:spcPct val="0"/>
            </a:spcBef>
            <a:spcAft>
              <a:spcPct val="35000"/>
            </a:spcAft>
          </a:pPr>
          <a:r>
            <a:rPr lang="vi-VN" sz="2200" i="0" kern="1200" dirty="0" smtClean="0">
              <a:solidFill>
                <a:srgbClr val="C00000"/>
              </a:solidFill>
              <a:latin typeface="Times New Roman" pitchFamily="18" charset="0"/>
              <a:cs typeface="Times New Roman" pitchFamily="18" charset="0"/>
            </a:rPr>
            <a:t>Khi giảng dạy nên bám sát thực tiễn kinh tế - xã hội của đất nước để minh chứng cho lý luận bài học</a:t>
          </a:r>
          <a:endParaRPr lang="en-US" sz="2200" i="0" kern="1200" dirty="0">
            <a:solidFill>
              <a:srgbClr val="C00000"/>
            </a:solidFill>
            <a:latin typeface="Times New Roman" pitchFamily="18" charset="0"/>
            <a:cs typeface="Times New Roman" pitchFamily="18" charset="0"/>
          </a:endParaRPr>
        </a:p>
      </dsp:txBody>
      <dsp:txXfrm>
        <a:off x="1413863" y="2933565"/>
        <a:ext cx="6490228" cy="838468"/>
      </dsp:txXfrm>
    </dsp:sp>
    <dsp:sp modelId="{9B25EB9E-3611-4AD1-98D1-528432E49134}">
      <dsp:nvSpPr>
        <dsp:cNvPr id="0" name=""/>
        <dsp:cNvSpPr/>
      </dsp:nvSpPr>
      <dsp:spPr>
        <a:xfrm>
          <a:off x="889821" y="2828757"/>
          <a:ext cx="1048085" cy="1048085"/>
        </a:xfrm>
        <a:prstGeom prst="ellipse">
          <a:avLst/>
        </a:prstGeom>
        <a:solidFill>
          <a:schemeClr val="lt1">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sp>
    <dsp:sp modelId="{391D4052-3864-496E-B7DB-4309A9F42996}">
      <dsp:nvSpPr>
        <dsp:cNvPr id="0" name=""/>
        <dsp:cNvSpPr/>
      </dsp:nvSpPr>
      <dsp:spPr>
        <a:xfrm>
          <a:off x="1229459" y="4190865"/>
          <a:ext cx="6674632" cy="838468"/>
        </a:xfrm>
        <a:prstGeom prst="rect">
          <a:avLst/>
        </a:prstGeom>
        <a:solidFill>
          <a:schemeClr val="accent5">
            <a:hueOff val="-7450407"/>
            <a:satOff val="29858"/>
            <a:lumOff val="647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5534" tIns="55880" rIns="55880" bIns="55880" numCol="1" spcCol="1270" anchor="ctr" anchorCtr="0">
          <a:noAutofit/>
        </a:bodyPr>
        <a:lstStyle/>
        <a:p>
          <a:pPr lvl="0" algn="just" defTabSz="977900">
            <a:lnSpc>
              <a:spcPct val="90000"/>
            </a:lnSpc>
            <a:spcBef>
              <a:spcPct val="0"/>
            </a:spcBef>
            <a:spcAft>
              <a:spcPct val="35000"/>
            </a:spcAft>
          </a:pPr>
          <a:r>
            <a:rPr lang="vi-VN" sz="2200" i="0" kern="1200" dirty="0" smtClean="0">
              <a:solidFill>
                <a:srgbClr val="C00000"/>
              </a:solidFill>
              <a:latin typeface="Times New Roman" pitchFamily="18" charset="0"/>
              <a:cs typeface="Times New Roman" pitchFamily="18" charset="0"/>
            </a:rPr>
            <a:t>Giáo viên có thể kết hợp nhiều phương thức khác nhau để tiếp cận  thực tiễn. </a:t>
          </a:r>
          <a:endParaRPr lang="en-US" sz="2200" i="0" kern="1200" dirty="0">
            <a:solidFill>
              <a:srgbClr val="C00000"/>
            </a:solidFill>
            <a:latin typeface="Times New Roman" pitchFamily="18" charset="0"/>
            <a:cs typeface="Times New Roman" pitchFamily="18" charset="0"/>
          </a:endParaRPr>
        </a:p>
      </dsp:txBody>
      <dsp:txXfrm>
        <a:off x="1229459" y="4190865"/>
        <a:ext cx="6674632" cy="838468"/>
      </dsp:txXfrm>
    </dsp:sp>
    <dsp:sp modelId="{0BF9009A-258A-4FCF-82C2-FF8092216D7E}">
      <dsp:nvSpPr>
        <dsp:cNvPr id="0" name=""/>
        <dsp:cNvSpPr/>
      </dsp:nvSpPr>
      <dsp:spPr>
        <a:xfrm>
          <a:off x="705417" y="4086057"/>
          <a:ext cx="1048085" cy="1048085"/>
        </a:xfrm>
        <a:prstGeom prst="ellipse">
          <a:avLst/>
        </a:prstGeom>
        <a:solidFill>
          <a:schemeClr val="lt1">
            <a:hueOff val="0"/>
            <a:satOff val="0"/>
            <a:lumOff val="0"/>
            <a:alphaOff val="0"/>
          </a:schemeClr>
        </a:solidFill>
        <a:ln w="25400" cap="flat" cmpd="sng" algn="ctr">
          <a:solidFill>
            <a:schemeClr val="accent5">
              <a:hueOff val="-7450407"/>
              <a:satOff val="29858"/>
              <a:lumOff val="6471"/>
              <a:alphaOff val="0"/>
            </a:schemeClr>
          </a:solidFill>
          <a:prstDash val="solid"/>
        </a:ln>
        <a:effectLst/>
      </dsp:spPr>
      <dsp:style>
        <a:lnRef idx="2">
          <a:scrgbClr r="0" g="0" b="0"/>
        </a:lnRef>
        <a:fillRef idx="1">
          <a:scrgbClr r="0" g="0" b="0"/>
        </a:fillRef>
        <a:effectRef idx="0">
          <a:scrgbClr r="0" g="0" b="0"/>
        </a:effectRef>
        <a:fontRef idx="minor"/>
      </dsp:style>
    </dsp:sp>
    <dsp:sp modelId="{606AF459-6B6D-43F9-BCB5-25F2192E714C}">
      <dsp:nvSpPr>
        <dsp:cNvPr id="0" name=""/>
        <dsp:cNvSpPr/>
      </dsp:nvSpPr>
      <dsp:spPr>
        <a:xfrm>
          <a:off x="628638" y="5448165"/>
          <a:ext cx="7275454" cy="838468"/>
        </a:xfrm>
        <a:prstGeom prst="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5534" tIns="55880" rIns="55880" bIns="55880" numCol="1" spcCol="1270" anchor="ctr" anchorCtr="0">
          <a:noAutofit/>
        </a:bodyPr>
        <a:lstStyle/>
        <a:p>
          <a:pPr lvl="0" algn="just" defTabSz="977900">
            <a:lnSpc>
              <a:spcPct val="90000"/>
            </a:lnSpc>
            <a:spcBef>
              <a:spcPct val="0"/>
            </a:spcBef>
            <a:spcAft>
              <a:spcPct val="35000"/>
            </a:spcAft>
          </a:pPr>
          <a:r>
            <a:rPr lang="vi-VN" sz="2200" i="0" kern="1200" dirty="0" smtClean="0">
              <a:solidFill>
                <a:srgbClr val="C00000"/>
              </a:solidFill>
              <a:latin typeface="Times New Roman" pitchFamily="18" charset="0"/>
              <a:cs typeface="Times New Roman" pitchFamily="18" charset="0"/>
            </a:rPr>
            <a:t>cần nắm bắt được đối tượng sinh viên của mình đang dạy</a:t>
          </a:r>
          <a:endParaRPr lang="en-US" sz="2200" i="0" kern="1200" dirty="0">
            <a:solidFill>
              <a:srgbClr val="C00000"/>
            </a:solidFill>
            <a:latin typeface="Times New Roman" pitchFamily="18" charset="0"/>
            <a:cs typeface="Times New Roman" pitchFamily="18" charset="0"/>
          </a:endParaRPr>
        </a:p>
      </dsp:txBody>
      <dsp:txXfrm>
        <a:off x="628638" y="5448165"/>
        <a:ext cx="7275454" cy="838468"/>
      </dsp:txXfrm>
    </dsp:sp>
    <dsp:sp modelId="{BAA72D7B-BF30-4E61-B4F3-4488E3A923B5}">
      <dsp:nvSpPr>
        <dsp:cNvPr id="0" name=""/>
        <dsp:cNvSpPr/>
      </dsp:nvSpPr>
      <dsp:spPr>
        <a:xfrm>
          <a:off x="104595" y="5343357"/>
          <a:ext cx="1048085" cy="1048085"/>
        </a:xfrm>
        <a:prstGeom prst="ellipse">
          <a:avLst/>
        </a:prstGeom>
        <a:solidFill>
          <a:schemeClr val="lt1">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layout2.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3.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BC44661-CE7A-45E6-8ECF-DC8264A137D6}" type="datetimeFigureOut">
              <a:rPr lang="en-US" smtClean="0"/>
              <a:t>7/24/2017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824B86-E06F-4426-B107-5A1610A6FFF4}" type="slidenum">
              <a:rPr lang="en-US" smtClean="0"/>
              <a:t>‹#›</a:t>
            </a:fld>
            <a:endParaRPr lang="en-US"/>
          </a:p>
        </p:txBody>
      </p:sp>
    </p:spTree>
    <p:extLst>
      <p:ext uri="{BB962C8B-B14F-4D97-AF65-F5344CB8AC3E}">
        <p14:creationId xmlns:p14="http://schemas.microsoft.com/office/powerpoint/2010/main" val="3569022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C44661-CE7A-45E6-8ECF-DC8264A137D6}" type="datetimeFigureOut">
              <a:rPr lang="en-US" smtClean="0"/>
              <a:t>7/24/2017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824B86-E06F-4426-B107-5A1610A6FFF4}" type="slidenum">
              <a:rPr lang="en-US" smtClean="0"/>
              <a:t>‹#›</a:t>
            </a:fld>
            <a:endParaRPr lang="en-US"/>
          </a:p>
        </p:txBody>
      </p:sp>
    </p:spTree>
    <p:extLst>
      <p:ext uri="{BB962C8B-B14F-4D97-AF65-F5344CB8AC3E}">
        <p14:creationId xmlns:p14="http://schemas.microsoft.com/office/powerpoint/2010/main" val="10727912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C44661-CE7A-45E6-8ECF-DC8264A137D6}" type="datetimeFigureOut">
              <a:rPr lang="en-US" smtClean="0"/>
              <a:t>7/24/2017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824B86-E06F-4426-B107-5A1610A6FFF4}" type="slidenum">
              <a:rPr lang="en-US" smtClean="0"/>
              <a:t>‹#›</a:t>
            </a:fld>
            <a:endParaRPr lang="en-US"/>
          </a:p>
        </p:txBody>
      </p:sp>
    </p:spTree>
    <p:extLst>
      <p:ext uri="{BB962C8B-B14F-4D97-AF65-F5344CB8AC3E}">
        <p14:creationId xmlns:p14="http://schemas.microsoft.com/office/powerpoint/2010/main" val="507172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BC44661-CE7A-45E6-8ECF-DC8264A137D6}" type="datetimeFigureOut">
              <a:rPr lang="en-US" smtClean="0"/>
              <a:t>7/24/2017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824B86-E06F-4426-B107-5A1610A6FFF4}" type="slidenum">
              <a:rPr lang="en-US" smtClean="0"/>
              <a:t>‹#›</a:t>
            </a:fld>
            <a:endParaRPr lang="en-US"/>
          </a:p>
        </p:txBody>
      </p:sp>
    </p:spTree>
    <p:extLst>
      <p:ext uri="{BB962C8B-B14F-4D97-AF65-F5344CB8AC3E}">
        <p14:creationId xmlns:p14="http://schemas.microsoft.com/office/powerpoint/2010/main" val="35125992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BC44661-CE7A-45E6-8ECF-DC8264A137D6}" type="datetimeFigureOut">
              <a:rPr lang="en-US" smtClean="0"/>
              <a:t>7/24/2017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824B86-E06F-4426-B107-5A1610A6FFF4}" type="slidenum">
              <a:rPr lang="en-US" smtClean="0"/>
              <a:t>‹#›</a:t>
            </a:fld>
            <a:endParaRPr lang="en-US"/>
          </a:p>
        </p:txBody>
      </p:sp>
    </p:spTree>
    <p:extLst>
      <p:ext uri="{BB962C8B-B14F-4D97-AF65-F5344CB8AC3E}">
        <p14:creationId xmlns:p14="http://schemas.microsoft.com/office/powerpoint/2010/main" val="3718845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BC44661-CE7A-45E6-8ECF-DC8264A137D6}" type="datetimeFigureOut">
              <a:rPr lang="en-US" smtClean="0"/>
              <a:t>7/24/2017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2824B86-E06F-4426-B107-5A1610A6FFF4}" type="slidenum">
              <a:rPr lang="en-US" smtClean="0"/>
              <a:t>‹#›</a:t>
            </a:fld>
            <a:endParaRPr lang="en-US"/>
          </a:p>
        </p:txBody>
      </p:sp>
    </p:spTree>
    <p:extLst>
      <p:ext uri="{BB962C8B-B14F-4D97-AF65-F5344CB8AC3E}">
        <p14:creationId xmlns:p14="http://schemas.microsoft.com/office/powerpoint/2010/main" val="443832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C44661-CE7A-45E6-8ECF-DC8264A137D6}" type="datetimeFigureOut">
              <a:rPr lang="en-US" smtClean="0"/>
              <a:t>7/24/2017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2824B86-E06F-4426-B107-5A1610A6FFF4}" type="slidenum">
              <a:rPr lang="en-US" smtClean="0"/>
              <a:t>‹#›</a:t>
            </a:fld>
            <a:endParaRPr lang="en-US"/>
          </a:p>
        </p:txBody>
      </p:sp>
    </p:spTree>
    <p:extLst>
      <p:ext uri="{BB962C8B-B14F-4D97-AF65-F5344CB8AC3E}">
        <p14:creationId xmlns:p14="http://schemas.microsoft.com/office/powerpoint/2010/main" val="1608094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C44661-CE7A-45E6-8ECF-DC8264A137D6}" type="datetimeFigureOut">
              <a:rPr lang="en-US" smtClean="0"/>
              <a:t>7/24/2017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824B86-E06F-4426-B107-5A1610A6FFF4}" type="slidenum">
              <a:rPr lang="en-US" smtClean="0"/>
              <a:t>‹#›</a:t>
            </a:fld>
            <a:endParaRPr lang="en-US"/>
          </a:p>
        </p:txBody>
      </p:sp>
    </p:spTree>
    <p:extLst>
      <p:ext uri="{BB962C8B-B14F-4D97-AF65-F5344CB8AC3E}">
        <p14:creationId xmlns:p14="http://schemas.microsoft.com/office/powerpoint/2010/main" val="1107119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C44661-CE7A-45E6-8ECF-DC8264A137D6}" type="datetimeFigureOut">
              <a:rPr lang="en-US" smtClean="0"/>
              <a:t>7/24/2017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824B86-E06F-4426-B107-5A1610A6FFF4}" type="slidenum">
              <a:rPr lang="en-US" smtClean="0"/>
              <a:t>‹#›</a:t>
            </a:fld>
            <a:endParaRPr lang="en-US"/>
          </a:p>
        </p:txBody>
      </p:sp>
    </p:spTree>
    <p:extLst>
      <p:ext uri="{BB962C8B-B14F-4D97-AF65-F5344CB8AC3E}">
        <p14:creationId xmlns:p14="http://schemas.microsoft.com/office/powerpoint/2010/main" val="1201620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C44661-CE7A-45E6-8ECF-DC8264A137D6}" type="datetimeFigureOut">
              <a:rPr lang="en-US" smtClean="0"/>
              <a:t>7/24/2017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824B86-E06F-4426-B107-5A1610A6FFF4}" type="slidenum">
              <a:rPr lang="en-US" smtClean="0"/>
              <a:t>‹#›</a:t>
            </a:fld>
            <a:endParaRPr lang="en-US"/>
          </a:p>
        </p:txBody>
      </p:sp>
    </p:spTree>
    <p:extLst>
      <p:ext uri="{BB962C8B-B14F-4D97-AF65-F5344CB8AC3E}">
        <p14:creationId xmlns:p14="http://schemas.microsoft.com/office/powerpoint/2010/main" val="40489543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C44661-CE7A-45E6-8ECF-DC8264A137D6}" type="datetimeFigureOut">
              <a:rPr lang="en-US" smtClean="0"/>
              <a:t>7/24/2017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824B86-E06F-4426-B107-5A1610A6FFF4}" type="slidenum">
              <a:rPr lang="en-US" smtClean="0"/>
              <a:t>‹#›</a:t>
            </a:fld>
            <a:endParaRPr lang="en-US"/>
          </a:p>
        </p:txBody>
      </p:sp>
    </p:spTree>
    <p:extLst>
      <p:ext uri="{BB962C8B-B14F-4D97-AF65-F5344CB8AC3E}">
        <p14:creationId xmlns:p14="http://schemas.microsoft.com/office/powerpoint/2010/main" val="52445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C44661-CE7A-45E6-8ECF-DC8264A137D6}" type="datetimeFigureOut">
              <a:rPr lang="en-US" smtClean="0"/>
              <a:t>7/24/2017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824B86-E06F-4426-B107-5A1610A6FFF4}" type="slidenum">
              <a:rPr lang="en-US" smtClean="0"/>
              <a:t>‹#›</a:t>
            </a:fld>
            <a:endParaRPr lang="en-US"/>
          </a:p>
        </p:txBody>
      </p:sp>
    </p:spTree>
    <p:extLst>
      <p:ext uri="{BB962C8B-B14F-4D97-AF65-F5344CB8AC3E}">
        <p14:creationId xmlns:p14="http://schemas.microsoft.com/office/powerpoint/2010/main" val="17886569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8.gi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Layout" Target="../diagrams/layout2.xml"/><Relationship Id="rId7" Type="http://schemas.openxmlformats.org/officeDocument/2006/relationships/image" Target="../media/image7.jpeg"/><Relationship Id="rId12" Type="http://schemas.microsoft.com/office/2007/relationships/diagramDrawing" Target="../diagrams/drawing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openxmlformats.org/officeDocument/2006/relationships/diagramColors" Target="../diagrams/colors3.xml"/><Relationship Id="rId5" Type="http://schemas.openxmlformats.org/officeDocument/2006/relationships/diagramColors" Target="../diagrams/colors2.xml"/><Relationship Id="rId10" Type="http://schemas.openxmlformats.org/officeDocument/2006/relationships/diagramQuickStyle" Target="../diagrams/quickStyle3.xml"/><Relationship Id="rId4" Type="http://schemas.openxmlformats.org/officeDocument/2006/relationships/diagramQuickStyle" Target="../diagrams/quickStyle2.xml"/><Relationship Id="rId9"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8" Type="http://schemas.openxmlformats.org/officeDocument/2006/relationships/diagramData" Target="../diagrams/data5.xml"/><Relationship Id="rId13" Type="http://schemas.openxmlformats.org/officeDocument/2006/relationships/image" Target="../media/image14.gif"/><Relationship Id="rId3" Type="http://schemas.openxmlformats.org/officeDocument/2006/relationships/diagramLayout" Target="../diagrams/layout4.xml"/><Relationship Id="rId7" Type="http://schemas.openxmlformats.org/officeDocument/2006/relationships/image" Target="../media/image13.jpeg"/><Relationship Id="rId12" Type="http://schemas.microsoft.com/office/2007/relationships/diagramDrawing" Target="../diagrams/drawing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openxmlformats.org/officeDocument/2006/relationships/diagramColors" Target="../diagrams/colors5.xml"/><Relationship Id="rId5" Type="http://schemas.openxmlformats.org/officeDocument/2006/relationships/diagramColors" Target="../diagrams/colors4.xml"/><Relationship Id="rId10" Type="http://schemas.openxmlformats.org/officeDocument/2006/relationships/diagramQuickStyle" Target="../diagrams/quickStyle5.xml"/><Relationship Id="rId4" Type="http://schemas.openxmlformats.org/officeDocument/2006/relationships/diagramQuickStyle" Target="../diagrams/quickStyle4.xml"/><Relationship Id="rId9"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E:\hinh nen\350-hinh-nen-powerpoint-dep-tai-background-powerpoint-mien-phi-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771"/>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Admin\Pictures\Hình0249 (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6600" y="4724400"/>
            <a:ext cx="5867400" cy="215537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286000" y="1371599"/>
            <a:ext cx="6248400" cy="1969770"/>
          </a:xfrm>
          <a:prstGeom prst="rect">
            <a:avLst/>
          </a:prstGeom>
          <a:noFill/>
        </p:spPr>
        <p:txBody>
          <a:bodyPr wrap="square" rtlCol="0">
            <a:spAutoFit/>
          </a:bodyPr>
          <a:lstStyle/>
          <a:p>
            <a:pPr algn="ctr"/>
            <a:r>
              <a:rPr lang="vi-VN" sz="2600" b="1" dirty="0">
                <a:solidFill>
                  <a:srgbClr val="C00000"/>
                </a:solidFill>
                <a:latin typeface="+mj-lt"/>
              </a:rPr>
              <a:t>NÂNG CAO HIỆU QUẢ GẮN LÝ LUẬN VỚI THỰC TIỄN TRONG GIẢNG DẠY MÔN  CHÍNH TRỊ DÀNH CHO CHƯƠNG TRÌNH CAO ĐẲNG NGHỀ</a:t>
            </a:r>
            <a:endParaRPr lang="en-US" sz="2600" dirty="0">
              <a:solidFill>
                <a:srgbClr val="C00000"/>
              </a:solidFill>
              <a:latin typeface="+mj-lt"/>
            </a:endParaRPr>
          </a:p>
          <a:p>
            <a:endParaRPr lang="en-US" dirty="0"/>
          </a:p>
        </p:txBody>
      </p:sp>
      <p:sp>
        <p:nvSpPr>
          <p:cNvPr id="6" name="Rounded Rectangle 5"/>
          <p:cNvSpPr/>
          <p:nvPr/>
        </p:nvSpPr>
        <p:spPr>
          <a:xfrm>
            <a:off x="5444836" y="3741939"/>
            <a:ext cx="2971800" cy="773431"/>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err="1" smtClean="0">
                <a:solidFill>
                  <a:schemeClr val="tx2">
                    <a:lumMod val="75000"/>
                  </a:schemeClr>
                </a:solidFill>
                <a:latin typeface="Times New Roman" pitchFamily="18" charset="0"/>
                <a:cs typeface="Times New Roman" pitchFamily="18" charset="0"/>
              </a:rPr>
              <a:t>Đinh</a:t>
            </a:r>
            <a:r>
              <a:rPr lang="en-US" b="1" dirty="0" smtClean="0">
                <a:solidFill>
                  <a:schemeClr val="tx2">
                    <a:lumMod val="75000"/>
                  </a:schemeClr>
                </a:solidFill>
                <a:latin typeface="Times New Roman" pitchFamily="18" charset="0"/>
                <a:cs typeface="Times New Roman" pitchFamily="18" charset="0"/>
              </a:rPr>
              <a:t> </a:t>
            </a:r>
            <a:r>
              <a:rPr lang="en-US" b="1" dirty="0" err="1" smtClean="0">
                <a:solidFill>
                  <a:schemeClr val="tx2">
                    <a:lumMod val="75000"/>
                  </a:schemeClr>
                </a:solidFill>
                <a:latin typeface="Times New Roman" pitchFamily="18" charset="0"/>
                <a:cs typeface="Times New Roman" pitchFamily="18" charset="0"/>
              </a:rPr>
              <a:t>Thị</a:t>
            </a:r>
            <a:r>
              <a:rPr lang="en-US" b="1" dirty="0" smtClean="0">
                <a:solidFill>
                  <a:schemeClr val="tx2">
                    <a:lumMod val="75000"/>
                  </a:schemeClr>
                </a:solidFill>
                <a:latin typeface="Times New Roman" pitchFamily="18" charset="0"/>
                <a:cs typeface="Times New Roman" pitchFamily="18" charset="0"/>
              </a:rPr>
              <a:t> </a:t>
            </a:r>
            <a:r>
              <a:rPr lang="en-US" b="1" dirty="0" err="1" smtClean="0">
                <a:solidFill>
                  <a:schemeClr val="tx2">
                    <a:lumMod val="75000"/>
                  </a:schemeClr>
                </a:solidFill>
                <a:latin typeface="Times New Roman" pitchFamily="18" charset="0"/>
                <a:cs typeface="Times New Roman" pitchFamily="18" charset="0"/>
              </a:rPr>
              <a:t>Huyên</a:t>
            </a:r>
            <a:endParaRPr lang="en-US" b="1" dirty="0" smtClean="0">
              <a:solidFill>
                <a:schemeClr val="tx2">
                  <a:lumMod val="75000"/>
                </a:schemeClr>
              </a:solidFill>
              <a:latin typeface="Times New Roman" pitchFamily="18" charset="0"/>
              <a:cs typeface="Times New Roman" pitchFamily="18" charset="0"/>
            </a:endParaRPr>
          </a:p>
          <a:p>
            <a:pPr algn="ctr"/>
            <a:r>
              <a:rPr lang="en-US" b="1" dirty="0" err="1" smtClean="0">
                <a:solidFill>
                  <a:schemeClr val="tx2">
                    <a:lumMod val="75000"/>
                  </a:schemeClr>
                </a:solidFill>
                <a:latin typeface="Times New Roman" pitchFamily="18" charset="0"/>
                <a:cs typeface="Times New Roman" pitchFamily="18" charset="0"/>
              </a:rPr>
              <a:t>Khoa</a:t>
            </a:r>
            <a:r>
              <a:rPr lang="en-US" b="1" dirty="0" smtClean="0">
                <a:solidFill>
                  <a:schemeClr val="tx2">
                    <a:lumMod val="75000"/>
                  </a:schemeClr>
                </a:solidFill>
                <a:latin typeface="Times New Roman" pitchFamily="18" charset="0"/>
                <a:cs typeface="Times New Roman" pitchFamily="18" charset="0"/>
              </a:rPr>
              <a:t> </a:t>
            </a:r>
            <a:r>
              <a:rPr lang="en-US" b="1" dirty="0" err="1" smtClean="0">
                <a:solidFill>
                  <a:schemeClr val="tx2">
                    <a:lumMod val="75000"/>
                  </a:schemeClr>
                </a:solidFill>
                <a:latin typeface="Times New Roman" pitchFamily="18" charset="0"/>
                <a:cs typeface="Times New Roman" pitchFamily="18" charset="0"/>
              </a:rPr>
              <a:t>Lý</a:t>
            </a:r>
            <a:r>
              <a:rPr lang="en-US" b="1" dirty="0" smtClean="0">
                <a:solidFill>
                  <a:schemeClr val="tx2">
                    <a:lumMod val="75000"/>
                  </a:schemeClr>
                </a:solidFill>
                <a:latin typeface="Times New Roman" pitchFamily="18" charset="0"/>
                <a:cs typeface="Times New Roman" pitchFamily="18" charset="0"/>
              </a:rPr>
              <a:t> </a:t>
            </a:r>
            <a:r>
              <a:rPr lang="en-US" b="1" dirty="0" err="1" smtClean="0">
                <a:solidFill>
                  <a:schemeClr val="tx2">
                    <a:lumMod val="75000"/>
                  </a:schemeClr>
                </a:solidFill>
                <a:latin typeface="Times New Roman" pitchFamily="18" charset="0"/>
                <a:cs typeface="Times New Roman" pitchFamily="18" charset="0"/>
              </a:rPr>
              <a:t>luận</a:t>
            </a:r>
            <a:r>
              <a:rPr lang="en-US" b="1" dirty="0" smtClean="0">
                <a:solidFill>
                  <a:schemeClr val="tx2">
                    <a:lumMod val="75000"/>
                  </a:schemeClr>
                </a:solidFill>
                <a:latin typeface="Times New Roman" pitchFamily="18" charset="0"/>
                <a:cs typeface="Times New Roman" pitchFamily="18" charset="0"/>
              </a:rPr>
              <a:t> </a:t>
            </a:r>
            <a:r>
              <a:rPr lang="en-US" b="1" dirty="0" err="1" smtClean="0">
                <a:solidFill>
                  <a:schemeClr val="tx2">
                    <a:lumMod val="75000"/>
                  </a:schemeClr>
                </a:solidFill>
                <a:latin typeface="Times New Roman" pitchFamily="18" charset="0"/>
                <a:cs typeface="Times New Roman" pitchFamily="18" charset="0"/>
              </a:rPr>
              <a:t>Chính</a:t>
            </a:r>
            <a:r>
              <a:rPr lang="en-US" b="1" dirty="0" smtClean="0">
                <a:solidFill>
                  <a:schemeClr val="tx2">
                    <a:lumMod val="75000"/>
                  </a:schemeClr>
                </a:solidFill>
                <a:latin typeface="Times New Roman" pitchFamily="18" charset="0"/>
                <a:cs typeface="Times New Roman" pitchFamily="18" charset="0"/>
              </a:rPr>
              <a:t> </a:t>
            </a:r>
            <a:r>
              <a:rPr lang="en-US" b="1" dirty="0" err="1" smtClean="0">
                <a:solidFill>
                  <a:schemeClr val="tx2">
                    <a:lumMod val="75000"/>
                  </a:schemeClr>
                </a:solidFill>
                <a:latin typeface="Times New Roman" pitchFamily="18" charset="0"/>
                <a:cs typeface="Times New Roman" pitchFamily="18" charset="0"/>
              </a:rPr>
              <a:t>trị</a:t>
            </a:r>
            <a:endParaRPr lang="en-US" b="1" dirty="0">
              <a:solidFill>
                <a:schemeClr val="tx2">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132778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0" name="Picture 2" descr="E:\hinh nen\hinh-nen-powerpoint-dep-nha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13855"/>
            <a:ext cx="9171710" cy="684801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667000" y="1271365"/>
            <a:ext cx="4572000" cy="523220"/>
          </a:xfrm>
          <a:prstGeom prst="rect">
            <a:avLst/>
          </a:prstGeom>
          <a:noFill/>
        </p:spPr>
        <p:txBody>
          <a:bodyPr wrap="square" rtlCol="0">
            <a:spAutoFit/>
          </a:bodyPr>
          <a:lstStyle/>
          <a:p>
            <a:r>
              <a:rPr lang="en-US" sz="2800" b="1" dirty="0" smtClean="0">
                <a:solidFill>
                  <a:srgbClr val="C00000"/>
                </a:solidFill>
                <a:latin typeface="Times New Roman" pitchFamily="18" charset="0"/>
                <a:cs typeface="Times New Roman" pitchFamily="18" charset="0"/>
              </a:rPr>
              <a:t>NỘI DUNG CHUYÊN ĐỀ</a:t>
            </a:r>
            <a:endParaRPr lang="en-US" sz="2800" b="1" dirty="0">
              <a:solidFill>
                <a:srgbClr val="C00000"/>
              </a:solidFill>
              <a:latin typeface="Times New Roman" pitchFamily="18" charset="0"/>
              <a:cs typeface="Times New Roman" pitchFamily="18" charset="0"/>
            </a:endParaRPr>
          </a:p>
        </p:txBody>
      </p:sp>
      <p:sp>
        <p:nvSpPr>
          <p:cNvPr id="5" name="Rounded Rectangle 4"/>
          <p:cNvSpPr/>
          <p:nvPr/>
        </p:nvSpPr>
        <p:spPr>
          <a:xfrm>
            <a:off x="457200" y="2133600"/>
            <a:ext cx="6248400" cy="997106"/>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lvl="0"/>
            <a:r>
              <a:rPr lang="en-US" sz="2400" b="1" dirty="0" smtClean="0">
                <a:latin typeface="Times New Roman" pitchFamily="18" charset="0"/>
                <a:cs typeface="Times New Roman" pitchFamily="18" charset="0"/>
              </a:rPr>
              <a:t>1. </a:t>
            </a:r>
            <a:r>
              <a:rPr lang="vi-VN" sz="2400" b="1" dirty="0" smtClean="0">
                <a:latin typeface="Times New Roman" pitchFamily="18" charset="0"/>
                <a:cs typeface="Times New Roman" pitchFamily="18" charset="0"/>
              </a:rPr>
              <a:t>Ý </a:t>
            </a:r>
            <a:r>
              <a:rPr lang="vi-VN" sz="2400" b="1" dirty="0">
                <a:latin typeface="Times New Roman" pitchFamily="18" charset="0"/>
                <a:cs typeface="Times New Roman" pitchFamily="18" charset="0"/>
              </a:rPr>
              <a:t>nghĩa của việc học môn Chính trị</a:t>
            </a:r>
            <a:endParaRPr lang="en-US" sz="2400" dirty="0">
              <a:latin typeface="Times New Roman" pitchFamily="18" charset="0"/>
              <a:cs typeface="Times New Roman" pitchFamily="18" charset="0"/>
            </a:endParaRPr>
          </a:p>
        </p:txBody>
      </p:sp>
      <p:sp>
        <p:nvSpPr>
          <p:cNvPr id="7" name="Rounded Rectangle 6"/>
          <p:cNvSpPr/>
          <p:nvPr/>
        </p:nvSpPr>
        <p:spPr>
          <a:xfrm>
            <a:off x="1433945" y="3467100"/>
            <a:ext cx="6248400" cy="9906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vi-VN" sz="2400" b="1" dirty="0">
                <a:latin typeface="Times New Roman" pitchFamily="18" charset="0"/>
                <a:cs typeface="Times New Roman" pitchFamily="18" charset="0"/>
              </a:rPr>
              <a:t>2. Vai trò của việc gắn thực tiễn với lý luận chính trị trong giảng dạy môn chính trị</a:t>
            </a:r>
            <a:endParaRPr lang="en-US" sz="2400" dirty="0">
              <a:latin typeface="Times New Roman" pitchFamily="18" charset="0"/>
              <a:cs typeface="Times New Roman" pitchFamily="18" charset="0"/>
            </a:endParaRPr>
          </a:p>
        </p:txBody>
      </p:sp>
      <p:sp>
        <p:nvSpPr>
          <p:cNvPr id="8" name="Rounded Rectangle 7"/>
          <p:cNvSpPr/>
          <p:nvPr/>
        </p:nvSpPr>
        <p:spPr>
          <a:xfrm>
            <a:off x="2438400" y="5029200"/>
            <a:ext cx="6248400" cy="11430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a:t> </a:t>
            </a:r>
            <a:r>
              <a:rPr lang="vi-VN" sz="2400" b="1" dirty="0">
                <a:latin typeface="Times New Roman" pitchFamily="18" charset="0"/>
                <a:cs typeface="Times New Roman" pitchFamily="18" charset="0"/>
              </a:rPr>
              <a:t>3. Những giải pháp đặt để nâng cao hiệu quả giảng dạy khi gắn </a:t>
            </a:r>
            <a:r>
              <a:rPr lang="en-US" sz="2400" b="1" dirty="0" err="1" smtClean="0">
                <a:latin typeface="Times New Roman" pitchFamily="18" charset="0"/>
                <a:cs typeface="Times New Roman" pitchFamily="18" charset="0"/>
              </a:rPr>
              <a:t>thực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tiễn</a:t>
            </a:r>
            <a:r>
              <a:rPr lang="vi-VN" sz="2400" b="1" dirty="0" smtClean="0">
                <a:latin typeface="Times New Roman" pitchFamily="18" charset="0"/>
                <a:cs typeface="Times New Roman" pitchFamily="18" charset="0"/>
              </a:rPr>
              <a:t> </a:t>
            </a:r>
            <a:r>
              <a:rPr lang="vi-VN" sz="2400" b="1" dirty="0">
                <a:latin typeface="Times New Roman" pitchFamily="18" charset="0"/>
                <a:cs typeface="Times New Roman" pitchFamily="18" charset="0"/>
              </a:rPr>
              <a:t>với thực </a:t>
            </a:r>
            <a:r>
              <a:rPr lang="en-US" sz="2400" b="1" dirty="0" err="1" smtClean="0">
                <a:latin typeface="Times New Roman" pitchFamily="18" charset="0"/>
                <a:cs typeface="Times New Roman" pitchFamily="18" charset="0"/>
              </a:rPr>
              <a:t>với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lý</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luận</a:t>
            </a:r>
            <a:r>
              <a:rPr lang="vi-VN" sz="2400" b="1" dirty="0" smtClean="0">
                <a:latin typeface="Times New Roman" pitchFamily="18" charset="0"/>
                <a:cs typeface="Times New Roman" pitchFamily="18" charset="0"/>
              </a:rPr>
              <a:t> </a:t>
            </a:r>
            <a:r>
              <a:rPr lang="vi-VN" sz="2400" b="1" dirty="0">
                <a:latin typeface="Times New Roman" pitchFamily="18" charset="0"/>
                <a:cs typeface="Times New Roman" pitchFamily="18" charset="0"/>
              </a:rPr>
              <a:t>trong giảng dạy môn Chính trị </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344320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down)">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7"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3074" name="Picture 2" descr="E:\hinh nen\cac-mau-hinh-nen-slide-powerpoint-2013-dep-nhat-theo-chu-de-anh-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ounded Rectangle 3"/>
          <p:cNvSpPr/>
          <p:nvPr/>
        </p:nvSpPr>
        <p:spPr>
          <a:xfrm>
            <a:off x="2057400" y="215900"/>
            <a:ext cx="6248400" cy="698500"/>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lvl="0"/>
            <a:r>
              <a:rPr lang="en-US" sz="2400" b="1" dirty="0" smtClean="0">
                <a:solidFill>
                  <a:schemeClr val="bg1"/>
                </a:solidFill>
                <a:latin typeface="Times New Roman" pitchFamily="18" charset="0"/>
                <a:cs typeface="Times New Roman" pitchFamily="18" charset="0"/>
              </a:rPr>
              <a:t>1. </a:t>
            </a:r>
            <a:r>
              <a:rPr lang="vi-VN" sz="2400" b="1" dirty="0" smtClean="0">
                <a:solidFill>
                  <a:schemeClr val="bg1"/>
                </a:solidFill>
                <a:latin typeface="Times New Roman" pitchFamily="18" charset="0"/>
                <a:cs typeface="Times New Roman" pitchFamily="18" charset="0"/>
              </a:rPr>
              <a:t>Ý </a:t>
            </a:r>
            <a:r>
              <a:rPr lang="vi-VN" sz="2400" b="1" dirty="0">
                <a:solidFill>
                  <a:schemeClr val="bg1"/>
                </a:solidFill>
                <a:latin typeface="Times New Roman" pitchFamily="18" charset="0"/>
                <a:cs typeface="Times New Roman" pitchFamily="18" charset="0"/>
              </a:rPr>
              <a:t>nghĩa của việc học môn Chính trị</a:t>
            </a:r>
            <a:endParaRPr lang="en-US" sz="2400" dirty="0">
              <a:solidFill>
                <a:schemeClr val="bg1"/>
              </a:solidFill>
              <a:latin typeface="Times New Roman" pitchFamily="18" charset="0"/>
              <a:cs typeface="Times New Roman" pitchFamily="18" charset="0"/>
            </a:endParaRPr>
          </a:p>
        </p:txBody>
      </p:sp>
      <p:sp>
        <p:nvSpPr>
          <p:cNvPr id="6" name="Rectangle 5"/>
          <p:cNvSpPr/>
          <p:nvPr/>
        </p:nvSpPr>
        <p:spPr>
          <a:xfrm>
            <a:off x="2438397" y="1447800"/>
            <a:ext cx="6553199" cy="178510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vi-VN" sz="2200" dirty="0">
                <a:latin typeface="Times New Roman" pitchFamily="18" charset="0"/>
                <a:cs typeface="Times New Roman" pitchFamily="18" charset="0"/>
              </a:rPr>
              <a:t>Học chính trị cũng xem đó là công tác giáo dục lý luận chính trị của Đảng ta nhằm xác lập thế giới quan khoa học trên cơ sở của hệ tư tưởng Chủ nghĩa Mác – Lênin, tư tưởng Hồ Chí Minh để thực sự tạo thành nền tảng tư tưởng trong đời sống xã hội. </a:t>
            </a:r>
            <a:endParaRPr lang="en-US" sz="2200" dirty="0">
              <a:latin typeface="Times New Roman" pitchFamily="18" charset="0"/>
              <a:cs typeface="Times New Roman" pitchFamily="18" charset="0"/>
            </a:endParaRPr>
          </a:p>
        </p:txBody>
      </p:sp>
      <p:sp>
        <p:nvSpPr>
          <p:cNvPr id="7" name="Rectangle 6"/>
          <p:cNvSpPr/>
          <p:nvPr/>
        </p:nvSpPr>
        <p:spPr>
          <a:xfrm>
            <a:off x="2438399" y="3441437"/>
            <a:ext cx="6553198" cy="1107996"/>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a:r>
              <a:rPr lang="vi-VN" sz="2200" dirty="0">
                <a:latin typeface="Times New Roman" pitchFamily="18" charset="0"/>
                <a:cs typeface="Times New Roman" pitchFamily="18" charset="0"/>
              </a:rPr>
              <a:t>Lý luận giúp cho người học có sự hiểu biết sâu sắc hơn, đầy đủ hơn, toàn diện hơn những tri thức lý luận chính trị. </a:t>
            </a:r>
            <a:endParaRPr lang="en-US" sz="2200" dirty="0">
              <a:latin typeface="Times New Roman" pitchFamily="18" charset="0"/>
              <a:cs typeface="Times New Roman" pitchFamily="18" charset="0"/>
            </a:endParaRPr>
          </a:p>
        </p:txBody>
      </p:sp>
      <p:sp>
        <p:nvSpPr>
          <p:cNvPr id="8" name="Rectangle 7"/>
          <p:cNvSpPr/>
          <p:nvPr/>
        </p:nvSpPr>
        <p:spPr>
          <a:xfrm>
            <a:off x="2438397" y="4800600"/>
            <a:ext cx="6553199" cy="144655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a:r>
              <a:rPr lang="en-US" sz="2200" dirty="0">
                <a:latin typeface="Times New Roman" pitchFamily="18" charset="0"/>
                <a:cs typeface="Times New Roman" pitchFamily="18" charset="0"/>
              </a:rPr>
              <a:t>V</a:t>
            </a:r>
            <a:r>
              <a:rPr lang="vi-VN" sz="2200" dirty="0" smtClean="0">
                <a:latin typeface="Times New Roman" pitchFamily="18" charset="0"/>
                <a:cs typeface="Times New Roman" pitchFamily="18" charset="0"/>
              </a:rPr>
              <a:t>iệc </a:t>
            </a:r>
            <a:r>
              <a:rPr lang="vi-VN" sz="2200" dirty="0">
                <a:latin typeface="Times New Roman" pitchFamily="18" charset="0"/>
                <a:cs typeface="Times New Roman" pitchFamily="18" charset="0"/>
              </a:rPr>
              <a:t>học tập và nghiên cứu lý luận chính trị nhằm cung cấp cho người học thế giới quan và phương pháp luận cách mạng và khoa học, từ đó vận dụng vào thực tiễn cuộc sống và công việc</a:t>
            </a:r>
            <a:endParaRPr lang="en-US" sz="2200" dirty="0">
              <a:latin typeface="Times New Roman" pitchFamily="18" charset="0"/>
              <a:cs typeface="Times New Roman" pitchFamily="18" charset="0"/>
            </a:endParaRPr>
          </a:p>
        </p:txBody>
      </p:sp>
      <p:sp>
        <p:nvSpPr>
          <p:cNvPr id="9" name="Right Arrow 8"/>
          <p:cNvSpPr/>
          <p:nvPr/>
        </p:nvSpPr>
        <p:spPr>
          <a:xfrm>
            <a:off x="1714496" y="1981200"/>
            <a:ext cx="571504" cy="838200"/>
          </a:xfrm>
          <a:prstGeom prst="rightArrow">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en-US"/>
          </a:p>
        </p:txBody>
      </p:sp>
      <p:sp>
        <p:nvSpPr>
          <p:cNvPr id="11" name="Right Arrow 10"/>
          <p:cNvSpPr/>
          <p:nvPr/>
        </p:nvSpPr>
        <p:spPr>
          <a:xfrm>
            <a:off x="1714497" y="3576335"/>
            <a:ext cx="685800" cy="838200"/>
          </a:xfrm>
          <a:prstGeom prst="right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2" name="Right Arrow 11"/>
          <p:cNvSpPr/>
          <p:nvPr/>
        </p:nvSpPr>
        <p:spPr>
          <a:xfrm>
            <a:off x="1714496" y="5104775"/>
            <a:ext cx="571503" cy="838200"/>
          </a:xfrm>
          <a:prstGeom prst="rightArrow">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31572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arn(inVertical)">
                                      <p:cBhvr>
                                        <p:cTn id="3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9" grpId="0" animBg="1"/>
      <p:bldP spid="11"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098" name="Picture 2" descr="E:\hinh nen\Lecture_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27"/>
            <a:ext cx="9114866" cy="674716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24000" y="470916"/>
            <a:ext cx="6400800" cy="830997"/>
          </a:xfrm>
          <a:prstGeom prst="rect">
            <a:avLst/>
          </a:prstGeom>
          <a:solidFill>
            <a:srgbClr val="C00000"/>
          </a:solidFill>
        </p:spPr>
        <p:txBody>
          <a:bodyPr wrap="square">
            <a:spAutoFit/>
          </a:bodyPr>
          <a:lstStyle/>
          <a:p>
            <a:r>
              <a:rPr lang="vi-VN" i="1" dirty="0"/>
              <a:t> </a:t>
            </a:r>
            <a:r>
              <a:rPr lang="vi-VN" sz="2400" b="1" dirty="0">
                <a:solidFill>
                  <a:schemeClr val="bg1"/>
                </a:solidFill>
                <a:latin typeface="Times New Roman" pitchFamily="18" charset="0"/>
                <a:cs typeface="Times New Roman" pitchFamily="18" charset="0"/>
              </a:rPr>
              <a:t>2. Vai trò của việc gắn thực tiễn với lý luận chính trị trong giảng dạy môn chính trị</a:t>
            </a:r>
            <a:endParaRPr lang="en-US" sz="2400" dirty="0">
              <a:solidFill>
                <a:schemeClr val="bg1"/>
              </a:solidFill>
              <a:latin typeface="Times New Roman" pitchFamily="18" charset="0"/>
              <a:cs typeface="Times New Roman" pitchFamily="18" charset="0"/>
            </a:endParaRPr>
          </a:p>
        </p:txBody>
      </p:sp>
      <p:sp>
        <p:nvSpPr>
          <p:cNvPr id="5" name="Rectangle 4"/>
          <p:cNvSpPr/>
          <p:nvPr/>
        </p:nvSpPr>
        <p:spPr>
          <a:xfrm>
            <a:off x="2743200" y="4419600"/>
            <a:ext cx="6030191" cy="1107996"/>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just"/>
            <a:r>
              <a:rPr lang="vi-VN" sz="2200" dirty="0" smtClean="0">
                <a:latin typeface="Times New Roman" pitchFamily="18" charset="0"/>
                <a:cs typeface="Times New Roman" pitchFamily="18" charset="0"/>
              </a:rPr>
              <a:t>Do </a:t>
            </a:r>
            <a:r>
              <a:rPr lang="vi-VN" sz="2200" dirty="0">
                <a:latin typeface="Times New Roman" pitchFamily="18" charset="0"/>
                <a:cs typeface="Times New Roman" pitchFamily="18" charset="0"/>
              </a:rPr>
              <a:t>vậy, </a:t>
            </a:r>
            <a:r>
              <a:rPr lang="en-US" sz="2200" dirty="0" err="1" smtClean="0">
                <a:latin typeface="Times New Roman" pitchFamily="18" charset="0"/>
                <a:cs typeface="Times New Roman" pitchFamily="18" charset="0"/>
              </a:rPr>
              <a:t>giảng</a:t>
            </a:r>
            <a:r>
              <a:rPr lang="en-US" sz="2200" dirty="0" smtClean="0">
                <a:latin typeface="Times New Roman" pitchFamily="18" charset="0"/>
                <a:cs typeface="Times New Roman" pitchFamily="18" charset="0"/>
              </a:rPr>
              <a:t> </a:t>
            </a:r>
            <a:r>
              <a:rPr lang="vi-VN" sz="2200" dirty="0" smtClean="0">
                <a:latin typeface="Times New Roman" pitchFamily="18" charset="0"/>
                <a:cs typeface="Times New Roman" pitchFamily="18" charset="0"/>
              </a:rPr>
              <a:t>viên </a:t>
            </a:r>
            <a:r>
              <a:rPr lang="vi-VN" sz="2200" dirty="0">
                <a:latin typeface="Times New Roman" pitchFamily="18" charset="0"/>
                <a:cs typeface="Times New Roman" pitchFamily="18" charset="0"/>
              </a:rPr>
              <a:t>giảng dạy </a:t>
            </a:r>
            <a:r>
              <a:rPr lang="vi-VN" sz="2200" i="1" dirty="0">
                <a:latin typeface="Times New Roman" pitchFamily="18" charset="0"/>
                <a:cs typeface="Times New Roman" pitchFamily="18" charset="0"/>
              </a:rPr>
              <a:t>Chính trị</a:t>
            </a:r>
            <a:r>
              <a:rPr lang="vi-VN" sz="2200" dirty="0">
                <a:latin typeface="Times New Roman" pitchFamily="18" charset="0"/>
                <a:cs typeface="Times New Roman" pitchFamily="18" charset="0"/>
              </a:rPr>
              <a:t> tất yếu phải luôn luôn quán triệt nguyên tắc “gắn lý luận với thực tiễn”. </a:t>
            </a:r>
            <a:endParaRPr lang="en-US" sz="2200" dirty="0">
              <a:latin typeface="Times New Roman" pitchFamily="18" charset="0"/>
              <a:cs typeface="Times New Roman" pitchFamily="18" charset="0"/>
            </a:endParaRPr>
          </a:p>
        </p:txBody>
      </p:sp>
      <p:sp>
        <p:nvSpPr>
          <p:cNvPr id="7" name="Horizontal Scroll 6"/>
          <p:cNvSpPr/>
          <p:nvPr/>
        </p:nvSpPr>
        <p:spPr>
          <a:xfrm>
            <a:off x="439882" y="1301913"/>
            <a:ext cx="4145260" cy="302647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b="1" i="1" dirty="0" smtClean="0">
                <a:latin typeface="Times New Roman" pitchFamily="18" charset="0"/>
                <a:cs typeface="Times New Roman" pitchFamily="18" charset="0"/>
              </a:rPr>
              <a:t>“L</a:t>
            </a:r>
            <a:r>
              <a:rPr lang="vi-VN" sz="2200" b="1" i="1" dirty="0" smtClean="0">
                <a:latin typeface="Times New Roman" pitchFamily="18" charset="0"/>
                <a:cs typeface="Times New Roman" pitchFamily="18" charset="0"/>
              </a:rPr>
              <a:t>ý luận không liên hệ với thực tiễn là lý luận suông; thực tiễn không gắn liền với lý luận là thực tiễn mù quáng”</a:t>
            </a:r>
            <a:endParaRPr lang="en-US" sz="2200" b="1" i="1" dirty="0" smtClean="0">
              <a:latin typeface="Times New Roman" pitchFamily="18" charset="0"/>
              <a:cs typeface="Times New Roman" pitchFamily="18" charset="0"/>
            </a:endParaRPr>
          </a:p>
        </p:txBody>
      </p:sp>
      <p:sp>
        <p:nvSpPr>
          <p:cNvPr id="9" name="Curved Right Arrow 8"/>
          <p:cNvSpPr/>
          <p:nvPr/>
        </p:nvSpPr>
        <p:spPr>
          <a:xfrm rot="20379092">
            <a:off x="1321276" y="4404215"/>
            <a:ext cx="990600" cy="1371600"/>
          </a:xfrm>
          <a:prstGeom prst="curved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solidFill>
                <a:schemeClr val="tx1"/>
              </a:solidFill>
            </a:endParaRPr>
          </a:p>
        </p:txBody>
      </p:sp>
      <p:pic>
        <p:nvPicPr>
          <p:cNvPr id="4100" name="Picture 4" descr="Résultat de recherche d'images pour &quot;sinh viên trường cao đẳng lý tự trọngtphcm&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1532246"/>
            <a:ext cx="3896591" cy="2543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005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barn(inVertical)">
                                      <p:cBhvr>
                                        <p:cTn id="7" dur="5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hinh nen\hinh-nen-powerpoint-dep-chu-de-cau-vong-anh-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3" y="-1"/>
            <a:ext cx="9144000" cy="6832023"/>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838200" y="235528"/>
            <a:ext cx="7952509" cy="1080655"/>
          </a:xfrm>
          <a:prstGeom prst="roundRect">
            <a:avLst/>
          </a:prstGeom>
          <a:solidFill>
            <a:srgbClr val="7030A0"/>
          </a:solidFill>
        </p:spPr>
        <p:style>
          <a:lnRef idx="1">
            <a:schemeClr val="accent2"/>
          </a:lnRef>
          <a:fillRef idx="3">
            <a:schemeClr val="accent2"/>
          </a:fillRef>
          <a:effectRef idx="2">
            <a:schemeClr val="accent2"/>
          </a:effectRef>
          <a:fontRef idx="minor">
            <a:schemeClr val="lt1"/>
          </a:fontRef>
        </p:style>
        <p:txBody>
          <a:bodyPr rtlCol="0" anchor="ctr"/>
          <a:lstStyle/>
          <a:p>
            <a:pPr algn="ctr"/>
            <a:r>
              <a:rPr lang="vi-VN" sz="2200" b="1" dirty="0">
                <a:latin typeface="Times New Roman" pitchFamily="18" charset="0"/>
                <a:cs typeface="Times New Roman" pitchFamily="18" charset="0"/>
              </a:rPr>
              <a:t>Thứ nhất, gắn thực tiễn với chính trị giúp cho người học nắm bắt, hiểu biết rõ hơn tri thức của môn Chính trị. </a:t>
            </a:r>
            <a:endParaRPr lang="en-US" sz="2200" b="1" dirty="0">
              <a:latin typeface="Times New Roman" pitchFamily="18" charset="0"/>
              <a:cs typeface="Times New Roman" pitchFamily="18" charset="0"/>
            </a:endParaRPr>
          </a:p>
        </p:txBody>
      </p:sp>
      <p:graphicFrame>
        <p:nvGraphicFramePr>
          <p:cNvPr id="4" name="Diagram 3"/>
          <p:cNvGraphicFramePr/>
          <p:nvPr>
            <p:extLst>
              <p:ext uri="{D42A27DB-BD31-4B8C-83A1-F6EECF244321}">
                <p14:modId xmlns:p14="http://schemas.microsoft.com/office/powerpoint/2010/main" val="4280766242"/>
              </p:ext>
            </p:extLst>
          </p:nvPr>
        </p:nvGraphicFramePr>
        <p:xfrm>
          <a:off x="865909" y="1288474"/>
          <a:ext cx="7550727" cy="5156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3" name="Picture 3" descr="E:\hinh nen\hinh-dong-hoa-hong-xanh-dep-lung-linh (1).gif"/>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6629399" y="4985736"/>
            <a:ext cx="2445327" cy="19999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8465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graphicEl>
                                              <a:dgm id="{6DCE2336-7068-4395-AB13-CBD89CEA09D1}"/>
                                            </p:graphicEl>
                                          </p:spTgt>
                                        </p:tgtEl>
                                        <p:attrNameLst>
                                          <p:attrName>style.visibility</p:attrName>
                                        </p:attrNameLst>
                                      </p:cBhvr>
                                      <p:to>
                                        <p:strVal val="visible"/>
                                      </p:to>
                                    </p:set>
                                    <p:animEffect transition="in" filter="barn(inVertical)">
                                      <p:cBhvr>
                                        <p:cTn id="7" dur="500"/>
                                        <p:tgtEl>
                                          <p:spTgt spid="4">
                                            <p:graphicEl>
                                              <a:dgm id="{6DCE2336-7068-4395-AB13-CBD89CEA09D1}"/>
                                            </p:graphicEl>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graphicEl>
                                              <a:dgm id="{5A65D476-8EC1-4789-B1A9-6B6E71FE193B}"/>
                                            </p:graphicEl>
                                          </p:spTgt>
                                        </p:tgtEl>
                                        <p:attrNameLst>
                                          <p:attrName>style.visibility</p:attrName>
                                        </p:attrNameLst>
                                      </p:cBhvr>
                                      <p:to>
                                        <p:strVal val="visible"/>
                                      </p:to>
                                    </p:set>
                                    <p:animEffect transition="in" filter="barn(inVertical)">
                                      <p:cBhvr>
                                        <p:cTn id="10" dur="500"/>
                                        <p:tgtEl>
                                          <p:spTgt spid="4">
                                            <p:graphicEl>
                                              <a:dgm id="{5A65D476-8EC1-4789-B1A9-6B6E71FE193B}"/>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4">
                                            <p:graphicEl>
                                              <a:dgm id="{166F9E42-8724-4077-BB62-F0CB030E9034}"/>
                                            </p:graphicEl>
                                          </p:spTgt>
                                        </p:tgtEl>
                                        <p:attrNameLst>
                                          <p:attrName>style.visibility</p:attrName>
                                        </p:attrNameLst>
                                      </p:cBhvr>
                                      <p:to>
                                        <p:strVal val="visible"/>
                                      </p:to>
                                    </p:set>
                                    <p:animEffect transition="in" filter="barn(inVertical)">
                                      <p:cBhvr>
                                        <p:cTn id="15" dur="500"/>
                                        <p:tgtEl>
                                          <p:spTgt spid="4">
                                            <p:graphicEl>
                                              <a:dgm id="{166F9E42-8724-4077-BB62-F0CB030E9034}"/>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4">
                                            <p:graphicEl>
                                              <a:dgm id="{5251164B-8BEC-4EDF-8543-9CEFD1423185}"/>
                                            </p:graphicEl>
                                          </p:spTgt>
                                        </p:tgtEl>
                                        <p:attrNameLst>
                                          <p:attrName>style.visibility</p:attrName>
                                        </p:attrNameLst>
                                      </p:cBhvr>
                                      <p:to>
                                        <p:strVal val="visible"/>
                                      </p:to>
                                    </p:set>
                                    <p:animEffect transition="in" filter="barn(inVertical)">
                                      <p:cBhvr>
                                        <p:cTn id="20" dur="500"/>
                                        <p:tgtEl>
                                          <p:spTgt spid="4">
                                            <p:graphicEl>
                                              <a:dgm id="{5251164B-8BEC-4EDF-8543-9CEFD142318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286132814"/>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2" descr="E:\hinh nen\hinh-nen-powerpoint-dep-chu-de-cau-vong-anh-7.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273" y="-1"/>
            <a:ext cx="9144000" cy="6832023"/>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990600" y="450273"/>
            <a:ext cx="7619999" cy="990600"/>
          </a:xfrm>
          <a:prstGeom prst="roundRect">
            <a:avLst/>
          </a:prstGeom>
          <a:solidFill>
            <a:srgbClr val="002060"/>
          </a:solidFill>
        </p:spPr>
        <p:style>
          <a:lnRef idx="1">
            <a:schemeClr val="accent2"/>
          </a:lnRef>
          <a:fillRef idx="3">
            <a:schemeClr val="accent2"/>
          </a:fillRef>
          <a:effectRef idx="2">
            <a:schemeClr val="accent2"/>
          </a:effectRef>
          <a:fontRef idx="minor">
            <a:schemeClr val="lt1"/>
          </a:fontRef>
        </p:style>
        <p:txBody>
          <a:bodyPr rtlCol="0" anchor="ctr"/>
          <a:lstStyle/>
          <a:p>
            <a:pPr algn="ctr"/>
            <a:r>
              <a:rPr lang="vi-VN" sz="2200" b="1" dirty="0">
                <a:latin typeface="Times New Roman" pitchFamily="18" charset="0"/>
                <a:cs typeface="Times New Roman" pitchFamily="18" charset="0"/>
              </a:rPr>
              <a:t>Thứ hai, tiếp cận với thực tiễn giúp cho việc bổ sung lý luận kịp thời, làm cho lý luận mang tính chân lý hơn</a:t>
            </a:r>
            <a:endParaRPr lang="en-US" sz="2200" b="1" dirty="0">
              <a:latin typeface="Times New Roman" pitchFamily="18" charset="0"/>
              <a:cs typeface="Times New Roman" pitchFamily="18" charset="0"/>
            </a:endParaRPr>
          </a:p>
        </p:txBody>
      </p:sp>
      <p:graphicFrame>
        <p:nvGraphicFramePr>
          <p:cNvPr id="7" name="Diagram 6"/>
          <p:cNvGraphicFramePr/>
          <p:nvPr>
            <p:extLst>
              <p:ext uri="{D42A27DB-BD31-4B8C-83A1-F6EECF244321}">
                <p14:modId xmlns:p14="http://schemas.microsoft.com/office/powerpoint/2010/main" val="641240704"/>
              </p:ext>
            </p:extLst>
          </p:nvPr>
        </p:nvGraphicFramePr>
        <p:xfrm>
          <a:off x="879762" y="762000"/>
          <a:ext cx="8077200" cy="485832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Rounded Rectangle 7"/>
          <p:cNvSpPr/>
          <p:nvPr/>
        </p:nvSpPr>
        <p:spPr>
          <a:xfrm>
            <a:off x="761999" y="4876800"/>
            <a:ext cx="8312727" cy="1752599"/>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just"/>
            <a:r>
              <a:rPr lang="en-US" sz="2200" dirty="0" smtClean="0">
                <a:latin typeface="Times New Roman" pitchFamily="18" charset="0"/>
                <a:cs typeface="Times New Roman" pitchFamily="18" charset="0"/>
              </a:rPr>
              <a:t>K</a:t>
            </a:r>
            <a:r>
              <a:rPr lang="vi-VN" sz="2200" dirty="0" smtClean="0">
                <a:latin typeface="Times New Roman" pitchFamily="18" charset="0"/>
                <a:cs typeface="Times New Roman" pitchFamily="18" charset="0"/>
              </a:rPr>
              <a:t>hi </a:t>
            </a:r>
            <a:r>
              <a:rPr lang="vi-VN" sz="2200" dirty="0">
                <a:latin typeface="Times New Roman" pitchFamily="18" charset="0"/>
                <a:cs typeface="Times New Roman" pitchFamily="18" charset="0"/>
              </a:rPr>
              <a:t>tiếp cận với thực tiễn, cùng với sự trang bị kiến thức về mặt lý luận sẽ giúp cho sinh viên có khả năng đánh giá những vấn đề phức tạp trong cuộc sống một cách đúng đắn hơn, biết đấu tranh chống lại những hiện tượng xã hội tiêu cực ảnh hưởng tới đời sống tinh thần và xã </a:t>
            </a:r>
            <a:r>
              <a:rPr lang="vi-VN" sz="2200" dirty="0" smtClean="0">
                <a:latin typeface="Times New Roman" pitchFamily="18" charset="0"/>
                <a:cs typeface="Times New Roman" pitchFamily="18" charset="0"/>
              </a:rPr>
              <a:t>hội</a:t>
            </a:r>
            <a:r>
              <a:rPr lang="en-US" sz="2200" dirty="0" smtClean="0">
                <a:latin typeface="Times New Roman" pitchFamily="18" charset="0"/>
                <a:cs typeface="Times New Roman" pitchFamily="18" charset="0"/>
              </a:rPr>
              <a:t>.</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515813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graphicEl>
                                              <a:dgm id="{59153E20-BF71-46B7-9427-045F727D1863}"/>
                                            </p:graphicEl>
                                          </p:spTgt>
                                        </p:tgtEl>
                                        <p:attrNameLst>
                                          <p:attrName>style.visibility</p:attrName>
                                        </p:attrNameLst>
                                      </p:cBhvr>
                                      <p:to>
                                        <p:strVal val="visible"/>
                                      </p:to>
                                    </p:set>
                                    <p:animEffect transition="in" filter="wipe(down)">
                                      <p:cBhvr>
                                        <p:cTn id="7" dur="500"/>
                                        <p:tgtEl>
                                          <p:spTgt spid="7">
                                            <p:graphicEl>
                                              <a:dgm id="{59153E20-BF71-46B7-9427-045F727D186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graphicEl>
                                              <a:dgm id="{83DC3CE1-083F-4B85-AD89-E40922D5D47E}"/>
                                            </p:graphicEl>
                                          </p:spTgt>
                                        </p:tgtEl>
                                        <p:attrNameLst>
                                          <p:attrName>style.visibility</p:attrName>
                                        </p:attrNameLst>
                                      </p:cBhvr>
                                      <p:to>
                                        <p:strVal val="visible"/>
                                      </p:to>
                                    </p:set>
                                    <p:animEffect transition="in" filter="wipe(down)">
                                      <p:cBhvr>
                                        <p:cTn id="12" dur="500"/>
                                        <p:tgtEl>
                                          <p:spTgt spid="7">
                                            <p:graphicEl>
                                              <a:dgm id="{83DC3CE1-083F-4B85-AD89-E40922D5D47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graphicEl>
                                              <a:dgm id="{B5723CD8-C554-4E0A-8805-14F7F54E80B4}"/>
                                            </p:graphicEl>
                                          </p:spTgt>
                                        </p:tgtEl>
                                        <p:attrNameLst>
                                          <p:attrName>style.visibility</p:attrName>
                                        </p:attrNameLst>
                                      </p:cBhvr>
                                      <p:to>
                                        <p:strVal val="visible"/>
                                      </p:to>
                                    </p:set>
                                    <p:animEffect transition="in" filter="wipe(down)">
                                      <p:cBhvr>
                                        <p:cTn id="17" dur="500"/>
                                        <p:tgtEl>
                                          <p:spTgt spid="7">
                                            <p:graphicEl>
                                              <a:dgm id="{B5723CD8-C554-4E0A-8805-14F7F54E80B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2" descr="E:\hinh nen\hinh-nen-powerpoint-dep-chu-de-cau-vong-anh-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28" y="25977"/>
            <a:ext cx="9144000" cy="6832023"/>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838200" y="235528"/>
            <a:ext cx="7952509" cy="1080655"/>
          </a:xfrm>
          <a:prstGeom prst="roundRect">
            <a:avLst/>
          </a:prstGeom>
          <a:solidFill>
            <a:srgbClr val="00B050"/>
          </a:solidFill>
        </p:spPr>
        <p:style>
          <a:lnRef idx="1">
            <a:schemeClr val="accent2"/>
          </a:lnRef>
          <a:fillRef idx="3">
            <a:schemeClr val="accent2"/>
          </a:fillRef>
          <a:effectRef idx="2">
            <a:schemeClr val="accent2"/>
          </a:effectRef>
          <a:fontRef idx="minor">
            <a:schemeClr val="lt1"/>
          </a:fontRef>
        </p:style>
        <p:txBody>
          <a:bodyPr rtlCol="0" anchor="ctr"/>
          <a:lstStyle/>
          <a:p>
            <a:pPr algn="ctr"/>
            <a:r>
              <a:rPr lang="vi-VN" sz="2200" dirty="0">
                <a:latin typeface="Times New Roman" pitchFamily="18" charset="0"/>
                <a:cs typeface="Times New Roman" pitchFamily="18" charset="0"/>
              </a:rPr>
              <a:t>Thứ ba, gắn lý luận với thực tiễn làm cho người học hiểu được ý nghĩa của việc học tập các môn lý luận chính trị, tạo hứng thú cho người học khi học môn học này.</a:t>
            </a:r>
            <a:endParaRPr lang="en-US" sz="2200" b="1" dirty="0">
              <a:latin typeface="Times New Roman" pitchFamily="18" charset="0"/>
              <a:cs typeface="Times New Roman" pitchFamily="18" charset="0"/>
            </a:endParaRPr>
          </a:p>
        </p:txBody>
      </p:sp>
      <p:pic>
        <p:nvPicPr>
          <p:cNvPr id="6146" name="Picture 2" descr="Résultat de recherche d'images pour &quot;người học&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0" y="3333522"/>
            <a:ext cx="2503487" cy="2080141"/>
          </a:xfrm>
          <a:prstGeom prst="rect">
            <a:avLst/>
          </a:prstGeom>
          <a:noFill/>
          <a:extLst>
            <a:ext uri="{909E8E84-426E-40DD-AFC4-6F175D3DCCD1}">
              <a14:hiddenFill xmlns:a14="http://schemas.microsoft.com/office/drawing/2010/main">
                <a:solidFill>
                  <a:srgbClr val="FFFFFF"/>
                </a:solidFill>
              </a14:hiddenFill>
            </a:ext>
          </a:extLst>
        </p:spPr>
      </p:pic>
      <p:sp>
        <p:nvSpPr>
          <p:cNvPr id="7" name="Oval 6"/>
          <p:cNvSpPr/>
          <p:nvPr/>
        </p:nvSpPr>
        <p:spPr>
          <a:xfrm>
            <a:off x="457200" y="4114800"/>
            <a:ext cx="3124200" cy="254230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vi-VN" sz="2000" dirty="0">
                <a:latin typeface="Times New Roman" pitchFamily="18" charset="0"/>
                <a:cs typeface="Times New Roman" pitchFamily="18" charset="0"/>
              </a:rPr>
              <a:t>Bài giảng có tính thực tiễn sẽ làm cho các </a:t>
            </a:r>
            <a:r>
              <a:rPr lang="vi-VN" sz="2000" dirty="0" smtClean="0">
                <a:latin typeface="Times New Roman" pitchFamily="18" charset="0"/>
                <a:cs typeface="Times New Roman" pitchFamily="18" charset="0"/>
              </a:rPr>
              <a:t>lý </a:t>
            </a:r>
            <a:r>
              <a:rPr lang="vi-VN" sz="2000" dirty="0">
                <a:latin typeface="Times New Roman" pitchFamily="18" charset="0"/>
                <a:cs typeface="Times New Roman" pitchFamily="18" charset="0"/>
              </a:rPr>
              <a:t>luận trừu tượng, khó </a:t>
            </a:r>
            <a:r>
              <a:rPr lang="vi-VN" sz="2000" dirty="0" smtClean="0">
                <a:latin typeface="Times New Roman" pitchFamily="18" charset="0"/>
                <a:cs typeface="Times New Roman" pitchFamily="18" charset="0"/>
              </a:rPr>
              <a:t>hiểu</a:t>
            </a:r>
            <a:r>
              <a:rPr lang="en-US" sz="2000" dirty="0" smtClean="0">
                <a:latin typeface="Times New Roman" pitchFamily="18" charset="0"/>
                <a:cs typeface="Times New Roman" pitchFamily="18" charset="0"/>
              </a:rPr>
              <a:t> </a:t>
            </a:r>
            <a:r>
              <a:rPr lang="vi-VN" sz="2000" dirty="0" smtClean="0">
                <a:latin typeface="Times New Roman" pitchFamily="18" charset="0"/>
                <a:cs typeface="Times New Roman" pitchFamily="18" charset="0"/>
              </a:rPr>
              <a:t>thành </a:t>
            </a:r>
            <a:r>
              <a:rPr lang="vi-VN" sz="2000" dirty="0">
                <a:latin typeface="Times New Roman" pitchFamily="18" charset="0"/>
                <a:cs typeface="Times New Roman" pitchFamily="18" charset="0"/>
              </a:rPr>
              <a:t>những vấn đề gần gũi, giản dị, dễ tiếp thu</a:t>
            </a:r>
            <a:endParaRPr lang="en-US" sz="2000" dirty="0">
              <a:latin typeface="Times New Roman" pitchFamily="18" charset="0"/>
              <a:cs typeface="Times New Roman" pitchFamily="18" charset="0"/>
            </a:endParaRPr>
          </a:p>
        </p:txBody>
      </p:sp>
      <p:sp>
        <p:nvSpPr>
          <p:cNvPr id="9" name="Oval 8"/>
          <p:cNvSpPr/>
          <p:nvPr/>
        </p:nvSpPr>
        <p:spPr>
          <a:xfrm>
            <a:off x="5426796" y="1447800"/>
            <a:ext cx="3124200" cy="2542308"/>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2000" dirty="0" err="1" smtClean="0">
                <a:latin typeface="Times New Roman" pitchFamily="18" charset="0"/>
                <a:cs typeface="Times New Roman" pitchFamily="18" charset="0"/>
              </a:rPr>
              <a:t>Giúp</a:t>
            </a:r>
            <a:r>
              <a:rPr lang="en-US" sz="2000" dirty="0" smtClean="0">
                <a:latin typeface="Times New Roman" pitchFamily="18" charset="0"/>
                <a:cs typeface="Times New Roman" pitchFamily="18" charset="0"/>
              </a:rPr>
              <a:t> n</a:t>
            </a:r>
            <a:r>
              <a:rPr lang="vi-VN" sz="2000" dirty="0" smtClean="0">
                <a:latin typeface="Times New Roman" pitchFamily="18" charset="0"/>
                <a:cs typeface="Times New Roman" pitchFamily="18" charset="0"/>
              </a:rPr>
              <a:t>gười </a:t>
            </a:r>
            <a:r>
              <a:rPr lang="vi-VN" sz="2000" dirty="0">
                <a:latin typeface="Times New Roman" pitchFamily="18" charset="0"/>
                <a:cs typeface="Times New Roman" pitchFamily="18" charset="0"/>
              </a:rPr>
              <a:t>học </a:t>
            </a:r>
            <a:r>
              <a:rPr lang="vi-VN" sz="2000" dirty="0" smtClean="0">
                <a:latin typeface="Times New Roman" pitchFamily="18" charset="0"/>
                <a:cs typeface="Times New Roman" pitchFamily="18" charset="0"/>
              </a:rPr>
              <a:t>tin </a:t>
            </a:r>
            <a:r>
              <a:rPr lang="vi-VN" sz="2000" dirty="0">
                <a:latin typeface="Times New Roman" pitchFamily="18" charset="0"/>
                <a:cs typeface="Times New Roman" pitchFamily="18" charset="0"/>
              </a:rPr>
              <a:t>tưởng sâu sắc vào hệ thống lý luận  chính trị đã xây dựng cùng với quá trình bổ sung, phát triển của Đảng ta</a:t>
            </a:r>
            <a:endParaRPr lang="en-US" sz="2000" dirty="0">
              <a:latin typeface="Times New Roman" pitchFamily="18" charset="0"/>
              <a:cs typeface="Times New Roman" pitchFamily="18" charset="0"/>
            </a:endParaRPr>
          </a:p>
        </p:txBody>
      </p:sp>
      <p:sp>
        <p:nvSpPr>
          <p:cNvPr id="10" name="Oval 9"/>
          <p:cNvSpPr/>
          <p:nvPr/>
        </p:nvSpPr>
        <p:spPr>
          <a:xfrm>
            <a:off x="5479473" y="4239492"/>
            <a:ext cx="3429000" cy="2618508"/>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2000" dirty="0" smtClean="0">
                <a:latin typeface="Times New Roman" pitchFamily="18" charset="0"/>
                <a:cs typeface="Times New Roman" pitchFamily="18" charset="0"/>
              </a:rPr>
              <a:t>H</a:t>
            </a:r>
            <a:r>
              <a:rPr lang="vi-VN" sz="2000" dirty="0" smtClean="0">
                <a:latin typeface="Times New Roman" pitchFamily="18" charset="0"/>
                <a:cs typeface="Times New Roman" pitchFamily="18" charset="0"/>
              </a:rPr>
              <a:t>iểu </a:t>
            </a:r>
            <a:r>
              <a:rPr lang="vi-VN" sz="2000" dirty="0">
                <a:latin typeface="Times New Roman" pitchFamily="18" charset="0"/>
                <a:cs typeface="Times New Roman" pitchFamily="18" charset="0"/>
              </a:rPr>
              <a:t>hơn về tình hình thực tế và hướng tới đề ra những giải pháp thiết thực nhằm thúc đẩy sự phát triển kinh tế xã hội của địa phương</a:t>
            </a:r>
            <a:endParaRPr lang="en-US" sz="2000" dirty="0">
              <a:latin typeface="Times New Roman" pitchFamily="18" charset="0"/>
              <a:cs typeface="Times New Roman" pitchFamily="18" charset="0"/>
            </a:endParaRPr>
          </a:p>
        </p:txBody>
      </p:sp>
      <p:sp>
        <p:nvSpPr>
          <p:cNvPr id="11" name="Oval 10"/>
          <p:cNvSpPr/>
          <p:nvPr/>
        </p:nvSpPr>
        <p:spPr>
          <a:xfrm>
            <a:off x="1066800" y="1316183"/>
            <a:ext cx="3124200" cy="2542308"/>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2000" dirty="0" smtClean="0">
                <a:latin typeface="Times New Roman" pitchFamily="18" charset="0"/>
                <a:cs typeface="Times New Roman" pitchFamily="18" charset="0"/>
              </a:rPr>
              <a:t>N</a:t>
            </a:r>
            <a:r>
              <a:rPr lang="vi-VN" sz="2000" dirty="0" smtClean="0">
                <a:latin typeface="Times New Roman" pitchFamily="18" charset="0"/>
                <a:cs typeface="Times New Roman" pitchFamily="18" charset="0"/>
              </a:rPr>
              <a:t>gười </a:t>
            </a:r>
            <a:r>
              <a:rPr lang="vi-VN" sz="2000" dirty="0">
                <a:latin typeface="Times New Roman" pitchFamily="18" charset="0"/>
                <a:cs typeface="Times New Roman" pitchFamily="18" charset="0"/>
              </a:rPr>
              <a:t>thầy phải </a:t>
            </a:r>
            <a:r>
              <a:rPr lang="vi-VN" sz="2000" dirty="0" smtClean="0">
                <a:latin typeface="Times New Roman" pitchFamily="18" charset="0"/>
                <a:cs typeface="Times New Roman" pitchFamily="18" charset="0"/>
              </a:rPr>
              <a:t>làm </a:t>
            </a:r>
            <a:r>
              <a:rPr lang="vi-VN" sz="2000" dirty="0">
                <a:latin typeface="Times New Roman" pitchFamily="18" charset="0"/>
                <a:cs typeface="Times New Roman" pitchFamily="18" charset="0"/>
              </a:rPr>
              <a:t>tốt việc gắn lý luận với thực thực tiễn bằng những hình ảnh sống động của thực tiễn </a:t>
            </a:r>
            <a:r>
              <a:rPr lang="vi-VN" sz="2000" dirty="0" smtClean="0">
                <a:latin typeface="Times New Roman" pitchFamily="18" charset="0"/>
                <a:cs typeface="Times New Roman" pitchFamily="18" charset="0"/>
              </a:rPr>
              <a:t>xã </a:t>
            </a:r>
            <a:r>
              <a:rPr lang="vi-VN" sz="2000" dirty="0">
                <a:latin typeface="Times New Roman" pitchFamily="18" charset="0"/>
                <a:cs typeface="Times New Roman" pitchFamily="18" charset="0"/>
              </a:rPr>
              <a:t>hội hiện nay</a:t>
            </a:r>
            <a:r>
              <a:rPr lang="vi-VN" dirty="0"/>
              <a:t>.</a:t>
            </a:r>
            <a:endParaRPr lang="en-US" dirty="0"/>
          </a:p>
        </p:txBody>
      </p:sp>
    </p:spTree>
    <p:extLst>
      <p:ext uri="{BB962C8B-B14F-4D97-AF65-F5344CB8AC3E}">
        <p14:creationId xmlns:p14="http://schemas.microsoft.com/office/powerpoint/2010/main" val="324131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146"/>
                                        </p:tgtEl>
                                        <p:attrNameLst>
                                          <p:attrName>style.visibility</p:attrName>
                                        </p:attrNameLst>
                                      </p:cBhvr>
                                      <p:to>
                                        <p:strVal val="visible"/>
                                      </p:to>
                                    </p:set>
                                    <p:anim calcmode="lin" valueType="num">
                                      <p:cBhvr>
                                        <p:cTn id="12" dur="500" fill="hold"/>
                                        <p:tgtEl>
                                          <p:spTgt spid="6146"/>
                                        </p:tgtEl>
                                        <p:attrNameLst>
                                          <p:attrName>ppt_w</p:attrName>
                                        </p:attrNameLst>
                                      </p:cBhvr>
                                      <p:tavLst>
                                        <p:tav tm="0">
                                          <p:val>
                                            <p:fltVal val="0"/>
                                          </p:val>
                                        </p:tav>
                                        <p:tav tm="100000">
                                          <p:val>
                                            <p:strVal val="#ppt_w"/>
                                          </p:val>
                                        </p:tav>
                                      </p:tavLst>
                                    </p:anim>
                                    <p:anim calcmode="lin" valueType="num">
                                      <p:cBhvr>
                                        <p:cTn id="13" dur="500" fill="hold"/>
                                        <p:tgtEl>
                                          <p:spTgt spid="6146"/>
                                        </p:tgtEl>
                                        <p:attrNameLst>
                                          <p:attrName>ppt_h</p:attrName>
                                        </p:attrNameLst>
                                      </p:cBhvr>
                                      <p:tavLst>
                                        <p:tav tm="0">
                                          <p:val>
                                            <p:fltVal val="0"/>
                                          </p:val>
                                        </p:tav>
                                        <p:tav tm="100000">
                                          <p:val>
                                            <p:strVal val="#ppt_h"/>
                                          </p:val>
                                        </p:tav>
                                      </p:tavLst>
                                    </p:anim>
                                    <p:animEffect transition="in" filter="fade">
                                      <p:cBhvr>
                                        <p:cTn id="14" dur="500"/>
                                        <p:tgtEl>
                                          <p:spTgt spid="6146"/>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circle(in)">
                                      <p:cBhvr>
                                        <p:cTn id="29" dur="5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anim calcmode="lin" valueType="num">
                                      <p:cBhvr>
                                        <p:cTn id="35" dur="500" fill="hold"/>
                                        <p:tgtEl>
                                          <p:spTgt spid="7"/>
                                        </p:tgtEl>
                                        <p:attrNameLst>
                                          <p:attrName>ppt_x</p:attrName>
                                        </p:attrNameLst>
                                      </p:cBhvr>
                                      <p:tavLst>
                                        <p:tav tm="0">
                                          <p:val>
                                            <p:strVal val="#ppt_x"/>
                                          </p:val>
                                        </p:tav>
                                        <p:tav tm="100000">
                                          <p:val>
                                            <p:strVal val="#ppt_x"/>
                                          </p:val>
                                        </p:tav>
                                      </p:tavLst>
                                    </p:anim>
                                    <p:anim calcmode="lin" valueType="num">
                                      <p:cBhvr>
                                        <p:cTn id="36"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42" name="Picture 2" descr="E:\hinh nen\hinh nen\Lecture_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0"/>
            <a:ext cx="9055356"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142999" y="838200"/>
            <a:ext cx="7239001" cy="1200329"/>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r>
              <a:rPr lang="en-US" sz="2400" b="1" dirty="0" smtClean="0">
                <a:solidFill>
                  <a:schemeClr val="bg1"/>
                </a:solidFill>
                <a:latin typeface="Times New Roman" pitchFamily="18" charset="0"/>
                <a:cs typeface="Times New Roman" pitchFamily="18" charset="0"/>
              </a:rPr>
              <a:t>3. </a:t>
            </a:r>
            <a:r>
              <a:rPr lang="vi-VN" sz="2400" b="1" dirty="0" smtClean="0">
                <a:solidFill>
                  <a:schemeClr val="bg1"/>
                </a:solidFill>
                <a:latin typeface="Times New Roman" pitchFamily="18" charset="0"/>
                <a:cs typeface="Times New Roman" pitchFamily="18" charset="0"/>
              </a:rPr>
              <a:t>Những </a:t>
            </a:r>
            <a:r>
              <a:rPr lang="vi-VN" sz="2400" b="1" dirty="0">
                <a:solidFill>
                  <a:schemeClr val="bg1"/>
                </a:solidFill>
                <a:latin typeface="Times New Roman" pitchFamily="18" charset="0"/>
                <a:cs typeface="Times New Roman" pitchFamily="18" charset="0"/>
              </a:rPr>
              <a:t>giải pháp đặt để nâng cao hiệu quả giảng dạy khi gắn lý luận với thực tiễn trong giảng dạy môn Chính trị </a:t>
            </a:r>
            <a:endParaRPr lang="en-US" sz="2400" dirty="0">
              <a:solidFill>
                <a:schemeClr val="bg1"/>
              </a:solidFill>
              <a:latin typeface="Times New Roman" pitchFamily="18" charset="0"/>
              <a:cs typeface="Times New Roman" pitchFamily="18" charset="0"/>
            </a:endParaRPr>
          </a:p>
        </p:txBody>
      </p:sp>
      <p:pic>
        <p:nvPicPr>
          <p:cNvPr id="10244" name="Picture 4" descr="Image associé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382" y="2286000"/>
            <a:ext cx="3765678" cy="3176863"/>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Résultat de recherche d'images pour &quot;sinh viên tốt nghiệp&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2499" y="2248608"/>
            <a:ext cx="3877565" cy="32004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177635" y="5624945"/>
            <a:ext cx="2057400" cy="461665"/>
          </a:xfrm>
          <a:prstGeom prst="rect">
            <a:avLst/>
          </a:prstGeom>
          <a:noFill/>
        </p:spPr>
        <p:txBody>
          <a:bodyPr wrap="square" rtlCol="0">
            <a:spAutoFit/>
          </a:bodyPr>
          <a:lstStyle/>
          <a:p>
            <a:r>
              <a:rPr lang="en-US" sz="2400" b="1" dirty="0" smtClean="0">
                <a:solidFill>
                  <a:srgbClr val="C00000"/>
                </a:solidFill>
                <a:latin typeface="Times New Roman" pitchFamily="18" charset="0"/>
                <a:cs typeface="Times New Roman" pitchFamily="18" charset="0"/>
              </a:rPr>
              <a:t>NGƯỜI DẠY</a:t>
            </a:r>
            <a:endParaRPr lang="en-US" sz="2400" b="1" dirty="0">
              <a:solidFill>
                <a:srgbClr val="C00000"/>
              </a:solidFill>
              <a:latin typeface="Times New Roman" pitchFamily="18" charset="0"/>
              <a:cs typeface="Times New Roman" pitchFamily="18" charset="0"/>
            </a:endParaRPr>
          </a:p>
        </p:txBody>
      </p:sp>
      <p:sp>
        <p:nvSpPr>
          <p:cNvPr id="6" name="TextBox 5"/>
          <p:cNvSpPr txBox="1"/>
          <p:nvPr/>
        </p:nvSpPr>
        <p:spPr>
          <a:xfrm>
            <a:off x="5105400" y="5731041"/>
            <a:ext cx="3124200" cy="461665"/>
          </a:xfrm>
          <a:prstGeom prst="rect">
            <a:avLst/>
          </a:prstGeom>
          <a:noFill/>
        </p:spPr>
        <p:txBody>
          <a:bodyPr wrap="square" rtlCol="0">
            <a:spAutoFit/>
          </a:bodyPr>
          <a:lstStyle/>
          <a:p>
            <a:r>
              <a:rPr lang="en-US" sz="2400" b="1" dirty="0" smtClean="0">
                <a:solidFill>
                  <a:srgbClr val="C00000"/>
                </a:solidFill>
                <a:latin typeface="Times New Roman" pitchFamily="18" charset="0"/>
                <a:cs typeface="Times New Roman" pitchFamily="18" charset="0"/>
              </a:rPr>
              <a:t>CƠ SỞ ĐÀO TẠO </a:t>
            </a:r>
            <a:endParaRPr lang="en-US" sz="2400" b="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151674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244"/>
                                        </p:tgtEl>
                                        <p:attrNameLst>
                                          <p:attrName>style.visibility</p:attrName>
                                        </p:attrNameLst>
                                      </p:cBhvr>
                                      <p:to>
                                        <p:strVal val="visible"/>
                                      </p:to>
                                    </p:set>
                                    <p:animEffect transition="in" filter="barn(inVertical)">
                                      <p:cBhvr>
                                        <p:cTn id="12" dur="500"/>
                                        <p:tgtEl>
                                          <p:spTgt spid="1024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anim calcmode="lin" valueType="num">
                                      <p:cBhvr>
                                        <p:cTn id="18" dur="500" fill="hold"/>
                                        <p:tgtEl>
                                          <p:spTgt spid="4"/>
                                        </p:tgtEl>
                                        <p:attrNameLst>
                                          <p:attrName>ppt_x</p:attrName>
                                        </p:attrNameLst>
                                      </p:cBhvr>
                                      <p:tavLst>
                                        <p:tav tm="0">
                                          <p:val>
                                            <p:strVal val="#ppt_x"/>
                                          </p:val>
                                        </p:tav>
                                        <p:tav tm="100000">
                                          <p:val>
                                            <p:strVal val="#ppt_x"/>
                                          </p:val>
                                        </p:tav>
                                      </p:tavLst>
                                    </p:anim>
                                    <p:anim calcmode="lin" valueType="num">
                                      <p:cBhvr>
                                        <p:cTn id="19" dur="5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10246"/>
                                        </p:tgtEl>
                                        <p:attrNameLst>
                                          <p:attrName>style.visibility</p:attrName>
                                        </p:attrNameLst>
                                      </p:cBhvr>
                                      <p:to>
                                        <p:strVal val="visible"/>
                                      </p:to>
                                    </p:set>
                                    <p:animEffect transition="in" filter="wipe(down)">
                                      <p:cBhvr>
                                        <p:cTn id="24" dur="500"/>
                                        <p:tgtEl>
                                          <p:spTgt spid="10246"/>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anim calcmode="lin" valueType="num">
                                      <p:cBhvr>
                                        <p:cTn id="30" dur="500" fill="hold"/>
                                        <p:tgtEl>
                                          <p:spTgt spid="6"/>
                                        </p:tgtEl>
                                        <p:attrNameLst>
                                          <p:attrName>ppt_x</p:attrName>
                                        </p:attrNameLst>
                                      </p:cBhvr>
                                      <p:tavLst>
                                        <p:tav tm="0">
                                          <p:val>
                                            <p:strVal val="#ppt_x"/>
                                          </p:val>
                                        </p:tav>
                                        <p:tav tm="100000">
                                          <p:val>
                                            <p:strVal val="#ppt_x"/>
                                          </p:val>
                                        </p:tav>
                                      </p:tavLst>
                                    </p:anim>
                                    <p:anim calcmode="lin" valueType="num">
                                      <p:cBhvr>
                                        <p:cTn id="31"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6771378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267" name="Picture 3" descr="E:\hinh nen\hinh nen\Lecture_1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48491"/>
            <a:ext cx="9144000" cy="680950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Diagram 4"/>
          <p:cNvGraphicFramePr/>
          <p:nvPr>
            <p:extLst>
              <p:ext uri="{D42A27DB-BD31-4B8C-83A1-F6EECF244321}">
                <p14:modId xmlns:p14="http://schemas.microsoft.com/office/powerpoint/2010/main" val="1939137994"/>
              </p:ext>
            </p:extLst>
          </p:nvPr>
        </p:nvGraphicFramePr>
        <p:xfrm>
          <a:off x="838200" y="152400"/>
          <a:ext cx="8001000" cy="67056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11269" name="Picture 5" descr="Image associé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2286000"/>
            <a:ext cx="1752600" cy="236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6184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1269"/>
                                        </p:tgtEl>
                                        <p:attrNameLst>
                                          <p:attrName>style.visibility</p:attrName>
                                        </p:attrNameLst>
                                      </p:cBhvr>
                                      <p:to>
                                        <p:strVal val="visible"/>
                                      </p:to>
                                    </p:set>
                                    <p:animEffect transition="in" filter="circle(in)">
                                      <p:cBhvr>
                                        <p:cTn id="7" dur="500"/>
                                        <p:tgtEl>
                                          <p:spTgt spid="1126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graphicEl>
                                              <a:dgm id="{261932F2-52AE-4869-A89B-FBE093F59F84}"/>
                                            </p:graphicEl>
                                          </p:spTgt>
                                        </p:tgtEl>
                                        <p:attrNameLst>
                                          <p:attrName>style.visibility</p:attrName>
                                        </p:attrNameLst>
                                      </p:cBhvr>
                                      <p:to>
                                        <p:strVal val="visible"/>
                                      </p:to>
                                    </p:set>
                                    <p:animEffect transition="in" filter="barn(inVertical)">
                                      <p:cBhvr>
                                        <p:cTn id="12" dur="500"/>
                                        <p:tgtEl>
                                          <p:spTgt spid="5">
                                            <p:graphicEl>
                                              <a:dgm id="{261932F2-52AE-4869-A89B-FBE093F59F84}"/>
                                            </p:graphicEl>
                                          </p:spTgt>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5">
                                            <p:graphicEl>
                                              <a:dgm id="{9DDCD7E0-4EF3-4270-9B1B-43A7CFAE9F94}"/>
                                            </p:graphicEl>
                                          </p:spTgt>
                                        </p:tgtEl>
                                        <p:attrNameLst>
                                          <p:attrName>style.visibility</p:attrName>
                                        </p:attrNameLst>
                                      </p:cBhvr>
                                      <p:to>
                                        <p:strVal val="visible"/>
                                      </p:to>
                                    </p:set>
                                    <p:animEffect transition="in" filter="barn(inVertical)">
                                      <p:cBhvr>
                                        <p:cTn id="15" dur="500"/>
                                        <p:tgtEl>
                                          <p:spTgt spid="5">
                                            <p:graphicEl>
                                              <a:dgm id="{9DDCD7E0-4EF3-4270-9B1B-43A7CFAE9F94}"/>
                                            </p:graphicEl>
                                          </p:spTgt>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5">
                                            <p:graphicEl>
                                              <a:dgm id="{EC376C88-5449-45C8-BBF3-FA6A836C7270}"/>
                                            </p:graphicEl>
                                          </p:spTgt>
                                        </p:tgtEl>
                                        <p:attrNameLst>
                                          <p:attrName>style.visibility</p:attrName>
                                        </p:attrNameLst>
                                      </p:cBhvr>
                                      <p:to>
                                        <p:strVal val="visible"/>
                                      </p:to>
                                    </p:set>
                                    <p:animEffect transition="in" filter="barn(inVertical)">
                                      <p:cBhvr>
                                        <p:cTn id="18" dur="500"/>
                                        <p:tgtEl>
                                          <p:spTgt spid="5">
                                            <p:graphicEl>
                                              <a:dgm id="{EC376C88-5449-45C8-BBF3-FA6A836C7270}"/>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graphicEl>
                                              <a:dgm id="{D4D1D3D4-6BF2-49FE-93A8-A3129A3D0C0B}"/>
                                            </p:graphicEl>
                                          </p:spTgt>
                                        </p:tgtEl>
                                        <p:attrNameLst>
                                          <p:attrName>style.visibility</p:attrName>
                                        </p:attrNameLst>
                                      </p:cBhvr>
                                      <p:to>
                                        <p:strVal val="visible"/>
                                      </p:to>
                                    </p:set>
                                    <p:animEffect transition="in" filter="barn(inVertical)">
                                      <p:cBhvr>
                                        <p:cTn id="23" dur="500"/>
                                        <p:tgtEl>
                                          <p:spTgt spid="5">
                                            <p:graphicEl>
                                              <a:dgm id="{D4D1D3D4-6BF2-49FE-93A8-A3129A3D0C0B}"/>
                                            </p:graphicEl>
                                          </p:spTgt>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5">
                                            <p:graphicEl>
                                              <a:dgm id="{9EA8260A-75A7-4831-A535-C325B9150CE3}"/>
                                            </p:graphicEl>
                                          </p:spTgt>
                                        </p:tgtEl>
                                        <p:attrNameLst>
                                          <p:attrName>style.visibility</p:attrName>
                                        </p:attrNameLst>
                                      </p:cBhvr>
                                      <p:to>
                                        <p:strVal val="visible"/>
                                      </p:to>
                                    </p:set>
                                    <p:animEffect transition="in" filter="barn(inVertical)">
                                      <p:cBhvr>
                                        <p:cTn id="26" dur="500"/>
                                        <p:tgtEl>
                                          <p:spTgt spid="5">
                                            <p:graphicEl>
                                              <a:dgm id="{9EA8260A-75A7-4831-A535-C325B9150CE3}"/>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5">
                                            <p:graphicEl>
                                              <a:dgm id="{9B25EB9E-3611-4AD1-98D1-528432E49134}"/>
                                            </p:graphicEl>
                                          </p:spTgt>
                                        </p:tgtEl>
                                        <p:attrNameLst>
                                          <p:attrName>style.visibility</p:attrName>
                                        </p:attrNameLst>
                                      </p:cBhvr>
                                      <p:to>
                                        <p:strVal val="visible"/>
                                      </p:to>
                                    </p:set>
                                    <p:animEffect transition="in" filter="barn(inVertical)">
                                      <p:cBhvr>
                                        <p:cTn id="31" dur="500"/>
                                        <p:tgtEl>
                                          <p:spTgt spid="5">
                                            <p:graphicEl>
                                              <a:dgm id="{9B25EB9E-3611-4AD1-98D1-528432E49134}"/>
                                            </p:graphicEl>
                                          </p:spTgt>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5">
                                            <p:graphicEl>
                                              <a:dgm id="{0242EDE4-FFE1-4B80-92FD-8B9598551D49}"/>
                                            </p:graphicEl>
                                          </p:spTgt>
                                        </p:tgtEl>
                                        <p:attrNameLst>
                                          <p:attrName>style.visibility</p:attrName>
                                        </p:attrNameLst>
                                      </p:cBhvr>
                                      <p:to>
                                        <p:strVal val="visible"/>
                                      </p:to>
                                    </p:set>
                                    <p:animEffect transition="in" filter="barn(inVertical)">
                                      <p:cBhvr>
                                        <p:cTn id="34" dur="500"/>
                                        <p:tgtEl>
                                          <p:spTgt spid="5">
                                            <p:graphicEl>
                                              <a:dgm id="{0242EDE4-FFE1-4B80-92FD-8B9598551D49}"/>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5">
                                            <p:graphicEl>
                                              <a:dgm id="{0BF9009A-258A-4FCF-82C2-FF8092216D7E}"/>
                                            </p:graphicEl>
                                          </p:spTgt>
                                        </p:tgtEl>
                                        <p:attrNameLst>
                                          <p:attrName>style.visibility</p:attrName>
                                        </p:attrNameLst>
                                      </p:cBhvr>
                                      <p:to>
                                        <p:strVal val="visible"/>
                                      </p:to>
                                    </p:set>
                                    <p:animEffect transition="in" filter="barn(inVertical)">
                                      <p:cBhvr>
                                        <p:cTn id="39" dur="500"/>
                                        <p:tgtEl>
                                          <p:spTgt spid="5">
                                            <p:graphicEl>
                                              <a:dgm id="{0BF9009A-258A-4FCF-82C2-FF8092216D7E}"/>
                                            </p:graphicEl>
                                          </p:spTgt>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5">
                                            <p:graphicEl>
                                              <a:dgm id="{391D4052-3864-496E-B7DB-4309A9F42996}"/>
                                            </p:graphicEl>
                                          </p:spTgt>
                                        </p:tgtEl>
                                        <p:attrNameLst>
                                          <p:attrName>style.visibility</p:attrName>
                                        </p:attrNameLst>
                                      </p:cBhvr>
                                      <p:to>
                                        <p:strVal val="visible"/>
                                      </p:to>
                                    </p:set>
                                    <p:animEffect transition="in" filter="barn(inVertical)">
                                      <p:cBhvr>
                                        <p:cTn id="42" dur="500"/>
                                        <p:tgtEl>
                                          <p:spTgt spid="5">
                                            <p:graphicEl>
                                              <a:dgm id="{391D4052-3864-496E-B7DB-4309A9F42996}"/>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5">
                                            <p:graphicEl>
                                              <a:dgm id="{BAA72D7B-BF30-4E61-B4F3-4488E3A923B5}"/>
                                            </p:graphicEl>
                                          </p:spTgt>
                                        </p:tgtEl>
                                        <p:attrNameLst>
                                          <p:attrName>style.visibility</p:attrName>
                                        </p:attrNameLst>
                                      </p:cBhvr>
                                      <p:to>
                                        <p:strVal val="visible"/>
                                      </p:to>
                                    </p:set>
                                    <p:animEffect transition="in" filter="barn(inVertical)">
                                      <p:cBhvr>
                                        <p:cTn id="47" dur="500"/>
                                        <p:tgtEl>
                                          <p:spTgt spid="5">
                                            <p:graphicEl>
                                              <a:dgm id="{BAA72D7B-BF30-4E61-B4F3-4488E3A923B5}"/>
                                            </p:graphicEl>
                                          </p:spTgt>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5">
                                            <p:graphicEl>
                                              <a:dgm id="{606AF459-6B6D-43F9-BCB5-25F2192E714C}"/>
                                            </p:graphicEl>
                                          </p:spTgt>
                                        </p:tgtEl>
                                        <p:attrNameLst>
                                          <p:attrName>style.visibility</p:attrName>
                                        </p:attrNameLst>
                                      </p:cBhvr>
                                      <p:to>
                                        <p:strVal val="visible"/>
                                      </p:to>
                                    </p:set>
                                    <p:animEffect transition="in" filter="barn(inVertical)">
                                      <p:cBhvr>
                                        <p:cTn id="50" dur="500"/>
                                        <p:tgtEl>
                                          <p:spTgt spid="5">
                                            <p:graphicEl>
                                              <a:dgm id="{606AF459-6B6D-43F9-BCB5-25F2192E714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Arrow 3"/>
          <p:cNvSpPr/>
          <p:nvPr/>
        </p:nvSpPr>
        <p:spPr>
          <a:xfrm>
            <a:off x="148070" y="-6927"/>
            <a:ext cx="3657600" cy="3131127"/>
          </a:xfrm>
          <a:prstGeom prst="rightArrow">
            <a:avLst/>
          </a:prstGeom>
        </p:spPr>
        <p:style>
          <a:lnRef idx="1">
            <a:schemeClr val="accent3"/>
          </a:lnRef>
          <a:fillRef idx="3">
            <a:schemeClr val="accent3"/>
          </a:fillRef>
          <a:effectRef idx="2">
            <a:schemeClr val="accent3"/>
          </a:effectRef>
          <a:fontRef idx="minor">
            <a:schemeClr val="lt1"/>
          </a:fontRef>
        </p:style>
        <p:txBody>
          <a:bodyPr rtlCol="0" anchor="ctr"/>
          <a:lstStyle/>
          <a:p>
            <a:pPr lvl="0" algn="just"/>
            <a:r>
              <a:rPr lang="en-US" sz="2400" i="0" dirty="0" smtClean="0">
                <a:solidFill>
                  <a:schemeClr val="bg1"/>
                </a:solidFill>
                <a:latin typeface="Times New Roman" pitchFamily="18" charset="0"/>
                <a:cs typeface="Times New Roman" pitchFamily="18" charset="0"/>
              </a:rPr>
              <a:t>G</a:t>
            </a:r>
            <a:r>
              <a:rPr lang="vi-VN" sz="2400" i="0" dirty="0" smtClean="0">
                <a:solidFill>
                  <a:schemeClr val="bg1"/>
                </a:solidFill>
                <a:latin typeface="Times New Roman" pitchFamily="18" charset="0"/>
                <a:cs typeface="Times New Roman" pitchFamily="18" charset="0"/>
              </a:rPr>
              <a:t>iảng viên phải nắm vững các nội dung lý luận mà mình đảm nhiệm giảng dạy. </a:t>
            </a:r>
            <a:endParaRPr lang="en-US" sz="2400" i="0" dirty="0">
              <a:solidFill>
                <a:schemeClr val="bg1"/>
              </a:solidFill>
              <a:latin typeface="Times New Roman" pitchFamily="18" charset="0"/>
              <a:cs typeface="Times New Roman" pitchFamily="18" charset="0"/>
            </a:endParaRPr>
          </a:p>
        </p:txBody>
      </p:sp>
      <p:pic>
        <p:nvPicPr>
          <p:cNvPr id="12290" name="Picture 2" descr="Résultat de recherche d'images pour &quot;GIÁO TRÌNH CHÍNH TRỊ&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5670" y="117765"/>
            <a:ext cx="4591050" cy="2701636"/>
          </a:xfrm>
          <a:prstGeom prst="rect">
            <a:avLst/>
          </a:prstGeom>
          <a:noFill/>
          <a:extLst>
            <a:ext uri="{909E8E84-426E-40DD-AFC4-6F175D3DCCD1}">
              <a14:hiddenFill xmlns:a14="http://schemas.microsoft.com/office/drawing/2010/main">
                <a:solidFill>
                  <a:srgbClr val="FFFFFF"/>
                </a:solidFill>
              </a14:hiddenFill>
            </a:ext>
          </a:extLst>
        </p:spPr>
      </p:pic>
      <p:sp>
        <p:nvSpPr>
          <p:cNvPr id="5" name="Left-Right-Up Arrow 4"/>
          <p:cNvSpPr/>
          <p:nvPr/>
        </p:nvSpPr>
        <p:spPr>
          <a:xfrm>
            <a:off x="4572000" y="3027651"/>
            <a:ext cx="1676400" cy="1846118"/>
          </a:xfrm>
          <a:prstGeom prst="leftRigh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2" name="Picture 4" descr="Résultat de recherche d'images pour &quot;thực tế là&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3201265"/>
            <a:ext cx="4419600" cy="3428135"/>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Résultat de recherche d'images pour &quot;quan hệ xã hội&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8400" y="3027651"/>
            <a:ext cx="3009900" cy="3601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397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wipe(down)">
                                      <p:cBhvr>
                                        <p:cTn id="12" dur="500"/>
                                        <p:tgtEl>
                                          <p:spTgt spid="1229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2292"/>
                                        </p:tgtEl>
                                        <p:attrNameLst>
                                          <p:attrName>style.visibility</p:attrName>
                                        </p:attrNameLst>
                                      </p:cBhvr>
                                      <p:to>
                                        <p:strVal val="visible"/>
                                      </p:to>
                                    </p:set>
                                    <p:animEffect transition="in" filter="fade">
                                      <p:cBhvr>
                                        <p:cTn id="22" dur="500"/>
                                        <p:tgtEl>
                                          <p:spTgt spid="12292"/>
                                        </p:tgtEl>
                                      </p:cBhvr>
                                    </p:animEffect>
                                    <p:anim calcmode="lin" valueType="num">
                                      <p:cBhvr>
                                        <p:cTn id="23" dur="500" fill="hold"/>
                                        <p:tgtEl>
                                          <p:spTgt spid="12292"/>
                                        </p:tgtEl>
                                        <p:attrNameLst>
                                          <p:attrName>ppt_x</p:attrName>
                                        </p:attrNameLst>
                                      </p:cBhvr>
                                      <p:tavLst>
                                        <p:tav tm="0">
                                          <p:val>
                                            <p:strVal val="#ppt_x"/>
                                          </p:val>
                                        </p:tav>
                                        <p:tav tm="100000">
                                          <p:val>
                                            <p:strVal val="#ppt_x"/>
                                          </p:val>
                                        </p:tav>
                                      </p:tavLst>
                                    </p:anim>
                                    <p:anim calcmode="lin" valueType="num">
                                      <p:cBhvr>
                                        <p:cTn id="24" dur="500" fill="hold"/>
                                        <p:tgtEl>
                                          <p:spTgt spid="1229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12296"/>
                                        </p:tgtEl>
                                        <p:attrNameLst>
                                          <p:attrName>style.visibility</p:attrName>
                                        </p:attrNameLst>
                                      </p:cBhvr>
                                      <p:to>
                                        <p:strVal val="visible"/>
                                      </p:to>
                                    </p:set>
                                    <p:animEffect transition="in" filter="circle(in)">
                                      <p:cBhvr>
                                        <p:cTn id="29" dur="500"/>
                                        <p:tgtEl>
                                          <p:spTgt spid="122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Arrow 1"/>
          <p:cNvSpPr/>
          <p:nvPr/>
        </p:nvSpPr>
        <p:spPr>
          <a:xfrm>
            <a:off x="148070" y="-6927"/>
            <a:ext cx="3657600" cy="3588327"/>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lvl="0" algn="just"/>
            <a:r>
              <a:rPr lang="vi-VN" sz="2000" dirty="0" smtClean="0">
                <a:latin typeface="Times New Roman" pitchFamily="18" charset="0"/>
                <a:cs typeface="Times New Roman" pitchFamily="18" charset="0"/>
              </a:rPr>
              <a:t>Phải </a:t>
            </a:r>
            <a:r>
              <a:rPr lang="vi-VN" sz="2000" dirty="0">
                <a:latin typeface="Times New Roman" pitchFamily="18" charset="0"/>
                <a:cs typeface="Times New Roman" pitchFamily="18" charset="0"/>
              </a:rPr>
              <a:t>nghiên cứu, lựa chọn thông tin thực tiễn vào bài giảng một cách khoa học, phù hợp với nội dung từng chuyên đề</a:t>
            </a:r>
            <a:endParaRPr lang="en-US" sz="2000" dirty="0">
              <a:solidFill>
                <a:schemeClr val="bg1"/>
              </a:solidFill>
              <a:latin typeface="Times New Roman" pitchFamily="18" charset="0"/>
              <a:cs typeface="Times New Roman" pitchFamily="18" charset="0"/>
            </a:endParaRPr>
          </a:p>
        </p:txBody>
      </p:sp>
      <p:sp>
        <p:nvSpPr>
          <p:cNvPr id="3" name="Rounded Rectangle 2"/>
          <p:cNvSpPr/>
          <p:nvPr/>
        </p:nvSpPr>
        <p:spPr>
          <a:xfrm>
            <a:off x="4953000" y="3061854"/>
            <a:ext cx="3962400" cy="326274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just"/>
            <a:r>
              <a:rPr lang="en-US" sz="2200" dirty="0" smtClean="0">
                <a:latin typeface="Times New Roman" pitchFamily="18" charset="0"/>
                <a:cs typeface="Times New Roman" pitchFamily="18" charset="0"/>
              </a:rPr>
              <a:t>G</a:t>
            </a:r>
            <a:r>
              <a:rPr lang="vi-VN" sz="2200" dirty="0" smtClean="0">
                <a:latin typeface="Times New Roman" pitchFamily="18" charset="0"/>
                <a:cs typeface="Times New Roman" pitchFamily="18" charset="0"/>
              </a:rPr>
              <a:t>iảng </a:t>
            </a:r>
            <a:r>
              <a:rPr lang="vi-VN" sz="2200" dirty="0">
                <a:latin typeface="Times New Roman" pitchFamily="18" charset="0"/>
                <a:cs typeface="Times New Roman" pitchFamily="18" charset="0"/>
              </a:rPr>
              <a:t>viên cần phải lựa chọn, sắp xếp để đưa thông tin, tư liệu thực tiễn vào bài giảng một cách công phu, khoa học, phù hợp với nội dung từng chuyên đề, phù hợp với các đối tượng sinh viên</a:t>
            </a:r>
            <a:endParaRPr lang="en-US" sz="2200" dirty="0">
              <a:latin typeface="Times New Roman" pitchFamily="18" charset="0"/>
              <a:cs typeface="Times New Roman" pitchFamily="18" charset="0"/>
            </a:endParaRPr>
          </a:p>
        </p:txBody>
      </p:sp>
      <p:sp>
        <p:nvSpPr>
          <p:cNvPr id="4" name="Rounded Rectangle 3"/>
          <p:cNvSpPr/>
          <p:nvPr/>
        </p:nvSpPr>
        <p:spPr>
          <a:xfrm>
            <a:off x="4267200" y="207818"/>
            <a:ext cx="3810000" cy="230678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200" dirty="0" smtClean="0">
                <a:latin typeface="Times New Roman" pitchFamily="18" charset="0"/>
                <a:cs typeface="Times New Roman" pitchFamily="18" charset="0"/>
              </a:rPr>
              <a:t>T</a:t>
            </a:r>
            <a:r>
              <a:rPr lang="vi-VN" sz="2200" dirty="0" smtClean="0">
                <a:latin typeface="Times New Roman" pitchFamily="18" charset="0"/>
                <a:cs typeface="Times New Roman" pitchFamily="18" charset="0"/>
              </a:rPr>
              <a:t>ư </a:t>
            </a:r>
            <a:r>
              <a:rPr lang="vi-VN" sz="2200" dirty="0">
                <a:latin typeface="Times New Roman" pitchFamily="18" charset="0"/>
                <a:cs typeface="Times New Roman" pitchFamily="18" charset="0"/>
              </a:rPr>
              <a:t>liệu thực tiễn đưa vào bài giảng phải bảo đảm tính điển hình, mang tính thời sự, có độ chính xác cao, phù hợp với nội dung giảng dạy</a:t>
            </a:r>
            <a:endParaRPr lang="en-US" sz="2200" dirty="0">
              <a:latin typeface="Times New Roman" pitchFamily="18" charset="0"/>
              <a:cs typeface="Times New Roman" pitchFamily="18" charset="0"/>
            </a:endParaRPr>
          </a:p>
        </p:txBody>
      </p:sp>
      <p:pic>
        <p:nvPicPr>
          <p:cNvPr id="14338" name="Picture 2" descr="Résultat de recherche d'images pour &quot;quan hệ xã hội&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3733800"/>
            <a:ext cx="42672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233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circle(in)">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4338"/>
                                        </p:tgtEl>
                                        <p:attrNameLst>
                                          <p:attrName>style.visibility</p:attrName>
                                        </p:attrNameLst>
                                      </p:cBhvr>
                                      <p:to>
                                        <p:strVal val="visible"/>
                                      </p:to>
                                    </p:set>
                                    <p:anim calcmode="lin" valueType="num">
                                      <p:cBhvr additive="base">
                                        <p:cTn id="24" dur="500" fill="hold"/>
                                        <p:tgtEl>
                                          <p:spTgt spid="14338"/>
                                        </p:tgtEl>
                                        <p:attrNameLst>
                                          <p:attrName>ppt_x</p:attrName>
                                        </p:attrNameLst>
                                      </p:cBhvr>
                                      <p:tavLst>
                                        <p:tav tm="0">
                                          <p:val>
                                            <p:strVal val="#ppt_x"/>
                                          </p:val>
                                        </p:tav>
                                        <p:tav tm="100000">
                                          <p:val>
                                            <p:strVal val="#ppt_x"/>
                                          </p:val>
                                        </p:tav>
                                      </p:tavLst>
                                    </p:anim>
                                    <p:anim calcmode="lin" valueType="num">
                                      <p:cBhvr additive="base">
                                        <p:cTn id="25" dur="500" fill="hold"/>
                                        <p:tgtEl>
                                          <p:spTgt spid="143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Arrow 1"/>
          <p:cNvSpPr/>
          <p:nvPr/>
        </p:nvSpPr>
        <p:spPr>
          <a:xfrm>
            <a:off x="6927" y="1905000"/>
            <a:ext cx="3124200" cy="4191000"/>
          </a:xfrm>
          <a:prstGeom prst="rightArrow">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vi-VN" sz="2200" dirty="0">
                <a:latin typeface="Times New Roman" pitchFamily="18" charset="0"/>
                <a:cs typeface="Times New Roman" pitchFamily="18" charset="0"/>
              </a:rPr>
              <a:t>Khi giảng dạy nên bám sát thực tiễn kinh tế - xã hội của đất nước để minh chứng cho lý luận bài học</a:t>
            </a:r>
            <a:endParaRPr lang="en-US" sz="2200" dirty="0">
              <a:latin typeface="Times New Roman" pitchFamily="18" charset="0"/>
              <a:cs typeface="Times New Roman" pitchFamily="18" charset="0"/>
            </a:endParaRPr>
          </a:p>
        </p:txBody>
      </p:sp>
      <p:pic>
        <p:nvPicPr>
          <p:cNvPr id="15364" name="Picture 4" descr="Résultat de recherche d'images pour &quot;kinh tế xã hội&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126" y="6927"/>
            <a:ext cx="5784273" cy="422217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588327" y="4432444"/>
            <a:ext cx="5327073" cy="1200329"/>
          </a:xfrm>
          <a:prstGeom prst="rect">
            <a:avLst/>
          </a:prstGeom>
        </p:spPr>
        <p:txBody>
          <a:bodyPr wrap="square">
            <a:spAutoFit/>
          </a:bodyPr>
          <a:lstStyle/>
          <a:p>
            <a:r>
              <a:rPr lang="en-US" sz="2400" b="1" dirty="0" smtClean="0">
                <a:solidFill>
                  <a:srgbClr val="C00000"/>
                </a:solidFill>
                <a:latin typeface="Times New Roman" pitchFamily="18" charset="0"/>
                <a:cs typeface="Times New Roman" pitchFamily="18" charset="0"/>
              </a:rPr>
              <a:t>L</a:t>
            </a:r>
            <a:r>
              <a:rPr lang="vi-VN" sz="2400" b="1" dirty="0" smtClean="0">
                <a:solidFill>
                  <a:srgbClr val="C00000"/>
                </a:solidFill>
                <a:latin typeface="Times New Roman" pitchFamily="18" charset="0"/>
                <a:cs typeface="Times New Roman" pitchFamily="18" charset="0"/>
              </a:rPr>
              <a:t>à </a:t>
            </a:r>
            <a:r>
              <a:rPr lang="vi-VN" sz="2400" b="1" dirty="0">
                <a:solidFill>
                  <a:srgbClr val="C00000"/>
                </a:solidFill>
                <a:latin typeface="Times New Roman" pitchFamily="18" charset="0"/>
                <a:cs typeface="Times New Roman" pitchFamily="18" charset="0"/>
              </a:rPr>
              <a:t>bài giảng phải được gắn với “hơi thở” của cuộc sống và phải phản ánh được những đòi hỏi của thực tiễn</a:t>
            </a:r>
            <a:endParaRPr lang="en-US" sz="2400" b="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298233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5364"/>
                                        </p:tgtEl>
                                        <p:attrNameLst>
                                          <p:attrName>style.visibility</p:attrName>
                                        </p:attrNameLst>
                                      </p:cBhvr>
                                      <p:to>
                                        <p:strVal val="visible"/>
                                      </p:to>
                                    </p:set>
                                    <p:animEffect transition="in" filter="wipe(down)">
                                      <p:cBhvr>
                                        <p:cTn id="12" dur="500"/>
                                        <p:tgtEl>
                                          <p:spTgt spid="1536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Arrow 1"/>
          <p:cNvSpPr/>
          <p:nvPr/>
        </p:nvSpPr>
        <p:spPr>
          <a:xfrm>
            <a:off x="304800" y="381000"/>
            <a:ext cx="3810000" cy="3124200"/>
          </a:xfrm>
          <a:prstGeom prst="righ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vi-VN" sz="2400" dirty="0">
                <a:solidFill>
                  <a:srgbClr val="C00000"/>
                </a:solidFill>
                <a:latin typeface="Times New Roman" pitchFamily="18" charset="0"/>
                <a:cs typeface="Times New Roman" pitchFamily="18" charset="0"/>
              </a:rPr>
              <a:t>Giáo viên có thể kết hợp nhiều phương thức khác nhau để tiếp cận  thực tiễn. </a:t>
            </a:r>
            <a:endParaRPr lang="en-US" sz="2400" dirty="0">
              <a:solidFill>
                <a:srgbClr val="C00000"/>
              </a:solidFill>
              <a:latin typeface="Times New Roman" pitchFamily="18" charset="0"/>
              <a:cs typeface="Times New Roman" pitchFamily="18" charset="0"/>
            </a:endParaRPr>
          </a:p>
        </p:txBody>
      </p:sp>
      <p:pic>
        <p:nvPicPr>
          <p:cNvPr id="16386" name="Picture 2" descr="C:\Users\Admin\Pictures\what-is-virtual-realit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3400" y="238991"/>
            <a:ext cx="4724400" cy="3352799"/>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Résultat de recherche d'images pour &quot;khai thác thông tin&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3810000"/>
            <a:ext cx="3810000" cy="28575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343400" y="4115365"/>
            <a:ext cx="4572000" cy="2246769"/>
          </a:xfrm>
          <a:prstGeom prst="rect">
            <a:avLst/>
          </a:prstGeom>
        </p:spPr>
        <p:txBody>
          <a:bodyPr>
            <a:spAutoFit/>
          </a:bodyPr>
          <a:lstStyle/>
          <a:p>
            <a:pPr algn="just"/>
            <a:r>
              <a:rPr lang="en-US" sz="2000" dirty="0" smtClean="0">
                <a:latin typeface="Times New Roman" pitchFamily="18" charset="0"/>
                <a:cs typeface="Times New Roman" pitchFamily="18" charset="0"/>
              </a:rPr>
              <a:t>G</a:t>
            </a:r>
            <a:r>
              <a:rPr lang="vi-VN" sz="2000" dirty="0" smtClean="0">
                <a:latin typeface="Times New Roman" pitchFamily="18" charset="0"/>
                <a:cs typeface="Times New Roman" pitchFamily="18" charset="0"/>
              </a:rPr>
              <a:t>iáo </a:t>
            </a:r>
            <a:r>
              <a:rPr lang="vi-VN" sz="2000" dirty="0">
                <a:latin typeface="Times New Roman" pitchFamily="18" charset="0"/>
                <a:cs typeface="Times New Roman" pitchFamily="18" charset="0"/>
              </a:rPr>
              <a:t>viên có thể tích cực khai thác thông tin ở nhiều kênh thông tin đại chúng khác nhau như: đài, báo, tạp chí, Internet…hoặc là, cố gắng sắp xếp đi tham quan những cơ sở (xã, phường, thị trấn, doanh nghiệp…), tham gia đi về nguồn, tham gia các phong trào công đoàn trường</a:t>
            </a: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298233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wipe(down)">
                                      <p:cBhvr>
                                        <p:cTn id="12" dur="500"/>
                                        <p:tgtEl>
                                          <p:spTgt spid="1638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6388"/>
                                        </p:tgtEl>
                                        <p:attrNameLst>
                                          <p:attrName>style.visibility</p:attrName>
                                        </p:attrNameLst>
                                      </p:cBhvr>
                                      <p:to>
                                        <p:strVal val="visible"/>
                                      </p:to>
                                    </p:set>
                                    <p:anim calcmode="lin" valueType="num">
                                      <p:cBhvr additive="base">
                                        <p:cTn id="22" dur="500" fill="hold"/>
                                        <p:tgtEl>
                                          <p:spTgt spid="16388"/>
                                        </p:tgtEl>
                                        <p:attrNameLst>
                                          <p:attrName>ppt_x</p:attrName>
                                        </p:attrNameLst>
                                      </p:cBhvr>
                                      <p:tavLst>
                                        <p:tav tm="0">
                                          <p:val>
                                            <p:strVal val="#ppt_x"/>
                                          </p:val>
                                        </p:tav>
                                        <p:tav tm="100000">
                                          <p:val>
                                            <p:strVal val="#ppt_x"/>
                                          </p:val>
                                        </p:tav>
                                      </p:tavLst>
                                    </p:anim>
                                    <p:anim calcmode="lin" valueType="num">
                                      <p:cBhvr additive="base">
                                        <p:cTn id="23" dur="500" fill="hold"/>
                                        <p:tgtEl>
                                          <p:spTgt spid="163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Arrow 3"/>
          <p:cNvSpPr/>
          <p:nvPr/>
        </p:nvSpPr>
        <p:spPr>
          <a:xfrm>
            <a:off x="304800" y="381000"/>
            <a:ext cx="2971800" cy="3276600"/>
          </a:xfrm>
          <a:prstGeom prs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just"/>
            <a:r>
              <a:rPr lang="vi-VN" sz="2000" i="1" dirty="0">
                <a:latin typeface="Times New Roman" pitchFamily="18" charset="0"/>
                <a:cs typeface="Times New Roman" pitchFamily="18" charset="0"/>
              </a:rPr>
              <a:t>Thứ năm</a:t>
            </a:r>
            <a:r>
              <a:rPr lang="vi-VN" sz="2000" dirty="0">
                <a:latin typeface="Times New Roman" pitchFamily="18" charset="0"/>
                <a:cs typeface="Times New Roman" pitchFamily="18" charset="0"/>
              </a:rPr>
              <a:t>, cần nắm bắt được đối tượng sinh viên của mình đang dạy</a:t>
            </a:r>
            <a:endParaRPr lang="en-US" sz="2000" dirty="0">
              <a:latin typeface="Times New Roman" pitchFamily="18" charset="0"/>
              <a:cs typeface="Times New Roman" pitchFamily="18" charset="0"/>
            </a:endParaRPr>
          </a:p>
        </p:txBody>
      </p:sp>
      <p:pic>
        <p:nvPicPr>
          <p:cNvPr id="18434" name="Picture 2" descr="Résultat de recherche d'images pour &quot;sinh viên&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7491" y="176212"/>
            <a:ext cx="5254782" cy="3328988"/>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Résultat de recherche d'images pour &quot;sinh viên cao đẳng lý tự trọng&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3764107"/>
            <a:ext cx="4152900" cy="3114675"/>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Résultat de recherche d'images pour &quot;sinh viên cao đẳng lý tự trọng&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8014" y="3964997"/>
            <a:ext cx="4064259" cy="2712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472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8434"/>
                                        </p:tgtEl>
                                        <p:attrNameLst>
                                          <p:attrName>style.visibility</p:attrName>
                                        </p:attrNameLst>
                                      </p:cBhvr>
                                      <p:to>
                                        <p:strVal val="visible"/>
                                      </p:to>
                                    </p:set>
                                    <p:animEffect transition="in" filter="wipe(down)">
                                      <p:cBhvr>
                                        <p:cTn id="12" dur="500"/>
                                        <p:tgtEl>
                                          <p:spTgt spid="1843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8436"/>
                                        </p:tgtEl>
                                        <p:attrNameLst>
                                          <p:attrName>style.visibility</p:attrName>
                                        </p:attrNameLst>
                                      </p:cBhvr>
                                      <p:to>
                                        <p:strVal val="visible"/>
                                      </p:to>
                                    </p:set>
                                    <p:anim calcmode="lin" valueType="num">
                                      <p:cBhvr additive="base">
                                        <p:cTn id="17" dur="500" fill="hold"/>
                                        <p:tgtEl>
                                          <p:spTgt spid="18436"/>
                                        </p:tgtEl>
                                        <p:attrNameLst>
                                          <p:attrName>ppt_x</p:attrName>
                                        </p:attrNameLst>
                                      </p:cBhvr>
                                      <p:tavLst>
                                        <p:tav tm="0">
                                          <p:val>
                                            <p:strVal val="#ppt_x"/>
                                          </p:val>
                                        </p:tav>
                                        <p:tav tm="100000">
                                          <p:val>
                                            <p:strVal val="#ppt_x"/>
                                          </p:val>
                                        </p:tav>
                                      </p:tavLst>
                                    </p:anim>
                                    <p:anim calcmode="lin" valueType="num">
                                      <p:cBhvr additive="base">
                                        <p:cTn id="18" dur="500" fill="hold"/>
                                        <p:tgtEl>
                                          <p:spTgt spid="1843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8438"/>
                                        </p:tgtEl>
                                        <p:attrNameLst>
                                          <p:attrName>style.visibility</p:attrName>
                                        </p:attrNameLst>
                                      </p:cBhvr>
                                      <p:to>
                                        <p:strVal val="visible"/>
                                      </p:to>
                                    </p:set>
                                    <p:anim calcmode="lin" valueType="num">
                                      <p:cBhvr additive="base">
                                        <p:cTn id="23" dur="500" fill="hold"/>
                                        <p:tgtEl>
                                          <p:spTgt spid="18438"/>
                                        </p:tgtEl>
                                        <p:attrNameLst>
                                          <p:attrName>ppt_x</p:attrName>
                                        </p:attrNameLst>
                                      </p:cBhvr>
                                      <p:tavLst>
                                        <p:tav tm="0">
                                          <p:val>
                                            <p:strVal val="#ppt_x"/>
                                          </p:val>
                                        </p:tav>
                                        <p:tav tm="100000">
                                          <p:val>
                                            <p:strVal val="#ppt_x"/>
                                          </p:val>
                                        </p:tav>
                                      </p:tavLst>
                                    </p:anim>
                                    <p:anim calcmode="lin" valueType="num">
                                      <p:cBhvr additive="base">
                                        <p:cTn id="24" dur="500" fill="hold"/>
                                        <p:tgtEl>
                                          <p:spTgt spid="184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2362200" y="2057400"/>
            <a:ext cx="2971800" cy="2133600"/>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vi-VN" sz="2200" dirty="0">
                <a:latin typeface="Times New Roman" pitchFamily="18" charset="0"/>
                <a:cs typeface="Times New Roman" pitchFamily="18" charset="0"/>
              </a:rPr>
              <a:t>Ngoài ra cách thức giảng dạy của giáo viên cũng rất quan trọng</a:t>
            </a:r>
            <a:endParaRPr lang="en-US" sz="2200" dirty="0">
              <a:latin typeface="Times New Roman" pitchFamily="18" charset="0"/>
              <a:cs typeface="Times New Roman" pitchFamily="18" charset="0"/>
            </a:endParaRPr>
          </a:p>
        </p:txBody>
      </p:sp>
      <p:pic>
        <p:nvPicPr>
          <p:cNvPr id="19458" name="Picture 2" descr="Résultat de recherche d'images pour &quot;về nguồn&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401" y="76200"/>
            <a:ext cx="4425314" cy="3200400"/>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Résultat de recherche d'images pour &quot;tham quan bảo tàng&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3505200"/>
            <a:ext cx="4156364" cy="3352801"/>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descr="Résultat de recherche d'images pour &quot;tổ chức gameshow cho sinh viên&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91" y="96982"/>
            <a:ext cx="4426909" cy="3179618"/>
          </a:xfrm>
          <a:prstGeom prst="rect">
            <a:avLst/>
          </a:prstGeom>
          <a:noFill/>
          <a:extLst>
            <a:ext uri="{909E8E84-426E-40DD-AFC4-6F175D3DCCD1}">
              <a14:hiddenFill xmlns:a14="http://schemas.microsoft.com/office/drawing/2010/main">
                <a:solidFill>
                  <a:srgbClr val="FFFFFF"/>
                </a:solidFill>
              </a14:hiddenFill>
            </a:ext>
          </a:extLst>
        </p:spPr>
      </p:pic>
      <p:pic>
        <p:nvPicPr>
          <p:cNvPr id="19464" name="Picture 8" descr="Résultat de recherche d'images pour &quot;về nguồn&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9543" y="3429000"/>
            <a:ext cx="4405314" cy="32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5765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9462"/>
                                        </p:tgtEl>
                                        <p:attrNameLst>
                                          <p:attrName>style.visibility</p:attrName>
                                        </p:attrNameLst>
                                      </p:cBhvr>
                                      <p:to>
                                        <p:strVal val="visible"/>
                                      </p:to>
                                    </p:set>
                                    <p:anim calcmode="lin" valueType="num">
                                      <p:cBhvr additive="base">
                                        <p:cTn id="12" dur="500" fill="hold"/>
                                        <p:tgtEl>
                                          <p:spTgt spid="19462"/>
                                        </p:tgtEl>
                                        <p:attrNameLst>
                                          <p:attrName>ppt_x</p:attrName>
                                        </p:attrNameLst>
                                      </p:cBhvr>
                                      <p:tavLst>
                                        <p:tav tm="0">
                                          <p:val>
                                            <p:strVal val="#ppt_x"/>
                                          </p:val>
                                        </p:tav>
                                        <p:tav tm="100000">
                                          <p:val>
                                            <p:strVal val="#ppt_x"/>
                                          </p:val>
                                        </p:tav>
                                      </p:tavLst>
                                    </p:anim>
                                    <p:anim calcmode="lin" valueType="num">
                                      <p:cBhvr additive="base">
                                        <p:cTn id="13" dur="500" fill="hold"/>
                                        <p:tgtEl>
                                          <p:spTgt spid="1946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19458"/>
                                        </p:tgtEl>
                                        <p:attrNameLst>
                                          <p:attrName>style.visibility</p:attrName>
                                        </p:attrNameLst>
                                      </p:cBhvr>
                                      <p:to>
                                        <p:strVal val="visible"/>
                                      </p:to>
                                    </p:set>
                                    <p:animEffect transition="in" filter="wipe(down)">
                                      <p:cBhvr>
                                        <p:cTn id="18" dur="500"/>
                                        <p:tgtEl>
                                          <p:spTgt spid="1945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9460"/>
                                        </p:tgtEl>
                                        <p:attrNameLst>
                                          <p:attrName>style.visibility</p:attrName>
                                        </p:attrNameLst>
                                      </p:cBhvr>
                                      <p:to>
                                        <p:strVal val="visible"/>
                                      </p:to>
                                    </p:set>
                                    <p:animEffect transition="in" filter="barn(inVertical)">
                                      <p:cBhvr>
                                        <p:cTn id="23" dur="500"/>
                                        <p:tgtEl>
                                          <p:spTgt spid="19460"/>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9464"/>
                                        </p:tgtEl>
                                        <p:attrNameLst>
                                          <p:attrName>style.visibility</p:attrName>
                                        </p:attrNameLst>
                                      </p:cBhvr>
                                      <p:to>
                                        <p:strVal val="visible"/>
                                      </p:to>
                                    </p:set>
                                    <p:animEffect transition="in" filter="fade">
                                      <p:cBhvr>
                                        <p:cTn id="28" dur="1000"/>
                                        <p:tgtEl>
                                          <p:spTgt spid="19464"/>
                                        </p:tgtEl>
                                      </p:cBhvr>
                                    </p:animEffect>
                                    <p:anim calcmode="lin" valueType="num">
                                      <p:cBhvr>
                                        <p:cTn id="29" dur="1000" fill="hold"/>
                                        <p:tgtEl>
                                          <p:spTgt spid="19464"/>
                                        </p:tgtEl>
                                        <p:attrNameLst>
                                          <p:attrName>ppt_x</p:attrName>
                                        </p:attrNameLst>
                                      </p:cBhvr>
                                      <p:tavLst>
                                        <p:tav tm="0">
                                          <p:val>
                                            <p:strVal val="#ppt_x"/>
                                          </p:val>
                                        </p:tav>
                                        <p:tav tm="100000">
                                          <p:val>
                                            <p:strVal val="#ppt_x"/>
                                          </p:val>
                                        </p:tav>
                                      </p:tavLst>
                                    </p:anim>
                                    <p:anim calcmode="lin" valueType="num">
                                      <p:cBhvr>
                                        <p:cTn id="30" dur="1000" fill="hold"/>
                                        <p:tgtEl>
                                          <p:spTgt spid="194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Résultat de recherche d'images pour &quot;quan hệ xã hội&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3048000"/>
            <a:ext cx="7467600" cy="26955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38200" y="838200"/>
            <a:ext cx="7315200" cy="1569660"/>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just"/>
            <a:r>
              <a:rPr lang="en-US" sz="2400" dirty="0" err="1" smtClean="0">
                <a:solidFill>
                  <a:srgbClr val="C00000"/>
                </a:solidFill>
                <a:latin typeface="Times New Roman" pitchFamily="18" charset="0"/>
                <a:cs typeface="Times New Roman" pitchFamily="18" charset="0"/>
              </a:rPr>
              <a:t>Giảng</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viên</a:t>
            </a:r>
            <a:r>
              <a:rPr lang="en-US" sz="2400" dirty="0" smtClean="0">
                <a:solidFill>
                  <a:srgbClr val="C00000"/>
                </a:solidFill>
                <a:latin typeface="Times New Roman" pitchFamily="18" charset="0"/>
                <a:cs typeface="Times New Roman" pitchFamily="18" charset="0"/>
              </a:rPr>
              <a:t> </a:t>
            </a:r>
            <a:r>
              <a:rPr lang="vi-VN" sz="2400" dirty="0" smtClean="0">
                <a:solidFill>
                  <a:srgbClr val="C00000"/>
                </a:solidFill>
                <a:latin typeface="Times New Roman" pitchFamily="18" charset="0"/>
                <a:cs typeface="Times New Roman" pitchFamily="18" charset="0"/>
              </a:rPr>
              <a:t>là </a:t>
            </a:r>
            <a:r>
              <a:rPr lang="vi-VN" sz="2400" dirty="0">
                <a:solidFill>
                  <a:srgbClr val="C00000"/>
                </a:solidFill>
                <a:latin typeface="Times New Roman" pitchFamily="18" charset="0"/>
                <a:cs typeface="Times New Roman" pitchFamily="18" charset="0"/>
              </a:rPr>
              <a:t>tấm gương sáng của đội ngũ giáo viên dành cho người học là trực tiếp nhất. Những người thầy, người cô phải là sự kết tinh đẹp đẽ, sinh động của trí tuệ, của đạo đức dành cho người học. </a:t>
            </a:r>
            <a:endParaRPr lang="en-US" sz="2400"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1127923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482" name="Picture 2" descr="E:\hinh nen\hình-nền-powerpoint-đẹp-mà-đơn-giả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71" y="27709"/>
            <a:ext cx="9155371" cy="683029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828800" y="1752600"/>
            <a:ext cx="5181600" cy="3139321"/>
          </a:xfrm>
          <a:prstGeom prst="rect">
            <a:avLst/>
          </a:prstGeom>
        </p:spPr>
        <p:txBody>
          <a:bodyPr wrap="square">
            <a:spAutoFit/>
          </a:bodyPr>
          <a:lstStyle/>
          <a:p>
            <a:pPr algn="just"/>
            <a:r>
              <a:rPr lang="vi-VN" sz="2200" b="1" i="1" dirty="0">
                <a:solidFill>
                  <a:srgbClr val="C00000"/>
                </a:solidFill>
                <a:latin typeface="Times New Roman" pitchFamily="18" charset="0"/>
                <a:cs typeface="Times New Roman" pitchFamily="18" charset="0"/>
              </a:rPr>
              <a:t>Kết luận</a:t>
            </a:r>
            <a:endParaRPr lang="en-US" sz="2200" dirty="0">
              <a:solidFill>
                <a:srgbClr val="C00000"/>
              </a:solidFill>
              <a:latin typeface="Times New Roman" pitchFamily="18" charset="0"/>
              <a:cs typeface="Times New Roman" pitchFamily="18" charset="0"/>
            </a:endParaRPr>
          </a:p>
          <a:p>
            <a:pPr algn="just"/>
            <a:r>
              <a:rPr lang="vi-VN" sz="2200" dirty="0">
                <a:latin typeface="Times New Roman" pitchFamily="18" charset="0"/>
                <a:cs typeface="Times New Roman" pitchFamily="18" charset="0"/>
              </a:rPr>
              <a:t>Từ những phân tích nêu trên, có thể khẳng định, việc gắn lý luận và thực tiễn là rất cần thiết trong giảng dạy bộ môn </a:t>
            </a:r>
            <a:r>
              <a:rPr lang="vi-VN" sz="2200" i="1" dirty="0">
                <a:latin typeface="Times New Roman" pitchFamily="18" charset="0"/>
                <a:cs typeface="Times New Roman" pitchFamily="18" charset="0"/>
              </a:rPr>
              <a:t>Chính trị</a:t>
            </a:r>
            <a:r>
              <a:rPr lang="vi-VN" sz="2200" dirty="0">
                <a:latin typeface="Times New Roman" pitchFamily="18" charset="0"/>
                <a:cs typeface="Times New Roman" pitchFamily="18" charset="0"/>
              </a:rPr>
              <a:t> hiện nay. Việc đảm bảo tính gắn kết, thống nhất giữa lý luận và thực tiễn đang được đặt ra như một yêu cầu và mang tính tất yếu khách quan nhằm nâng cao hiệu quả của công tác giảng dạy các học phần </a:t>
            </a:r>
            <a:r>
              <a:rPr lang="vi-VN" sz="2200" i="1" dirty="0">
                <a:latin typeface="Times New Roman" pitchFamily="18" charset="0"/>
                <a:cs typeface="Times New Roman" pitchFamily="18" charset="0"/>
              </a:rPr>
              <a:t>Chính </a:t>
            </a:r>
            <a:r>
              <a:rPr lang="vi-VN" sz="2200" i="1" dirty="0" smtClean="0">
                <a:latin typeface="Times New Roman" pitchFamily="18" charset="0"/>
                <a:cs typeface="Times New Roman" pitchFamily="18" charset="0"/>
              </a:rPr>
              <a:t>trị</a:t>
            </a:r>
            <a:r>
              <a:rPr lang="en-US" sz="2200" i="1" dirty="0" smtClean="0">
                <a:latin typeface="Times New Roman" pitchFamily="18" charset="0"/>
                <a:cs typeface="Times New Roman" pitchFamily="18" charset="0"/>
              </a:rPr>
              <a:t>.</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1549674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1506" name="Picture 2" descr="E:\hinh nen\hinh-nen-powerpoint-de-thuon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27"/>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997527" y="2057400"/>
            <a:ext cx="4495800" cy="1754326"/>
          </a:xfrm>
          <a:prstGeom prst="rect">
            <a:avLst/>
          </a:prstGeom>
          <a:noFill/>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CẢM ƠN SỰ LẮNG NGHE CỦA QUÝ THẦY CÔ!</a:t>
            </a:r>
            <a:endParaRPr lang="en-US"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797474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585</TotalTime>
  <Words>1194</Words>
  <Application>Microsoft Office PowerPoint</Application>
  <PresentationFormat>On-screen Show (4:3)</PresentationFormat>
  <Paragraphs>48</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User</cp:lastModifiedBy>
  <cp:revision>43</cp:revision>
  <dcterms:created xsi:type="dcterms:W3CDTF">2017-07-24T00:08:06Z</dcterms:created>
  <dcterms:modified xsi:type="dcterms:W3CDTF">2017-07-24T10:23:36Z</dcterms:modified>
</cp:coreProperties>
</file>